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2" r:id="rId5"/>
  </p:sldMasterIdLst>
  <p:notesMasterIdLst>
    <p:notesMasterId r:id="rId34"/>
  </p:notesMasterIdLst>
  <p:sldIdLst>
    <p:sldId id="256" r:id="rId6"/>
    <p:sldId id="479" r:id="rId7"/>
    <p:sldId id="257" r:id="rId8"/>
    <p:sldId id="480" r:id="rId9"/>
    <p:sldId id="471" r:id="rId10"/>
    <p:sldId id="282" r:id="rId11"/>
    <p:sldId id="472" r:id="rId12"/>
    <p:sldId id="279" r:id="rId13"/>
    <p:sldId id="258" r:id="rId14"/>
    <p:sldId id="267" r:id="rId15"/>
    <p:sldId id="266" r:id="rId16"/>
    <p:sldId id="277" r:id="rId17"/>
    <p:sldId id="274" r:id="rId18"/>
    <p:sldId id="260" r:id="rId19"/>
    <p:sldId id="272" r:id="rId20"/>
    <p:sldId id="271" r:id="rId21"/>
    <p:sldId id="263" r:id="rId22"/>
    <p:sldId id="283" r:id="rId23"/>
    <p:sldId id="284" r:id="rId24"/>
    <p:sldId id="442" r:id="rId25"/>
    <p:sldId id="461" r:id="rId26"/>
    <p:sldId id="473" r:id="rId27"/>
    <p:sldId id="476" r:id="rId28"/>
    <p:sldId id="475" r:id="rId29"/>
    <p:sldId id="474" r:id="rId30"/>
    <p:sldId id="281" r:id="rId31"/>
    <p:sldId id="264" r:id="rId32"/>
    <p:sldId id="280" r:id="rId33"/>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 Kelly" userId="4d606a43-0d19-4acf-a21a-eb2d5801ecd6" providerId="ADAL" clId="{C740B314-3798-4DF2-8F46-D9FEC2A107D7}"/>
    <pc:docChg chg="undo custSel addSld delSld modSld">
      <pc:chgData name="Lea Kelly" userId="4d606a43-0d19-4acf-a21a-eb2d5801ecd6" providerId="ADAL" clId="{C740B314-3798-4DF2-8F46-D9FEC2A107D7}" dt="2025-10-22T14:40:47.964" v="560" actId="14100"/>
      <pc:docMkLst>
        <pc:docMk/>
      </pc:docMkLst>
      <pc:sldChg chg="del">
        <pc:chgData name="Lea Kelly" userId="4d606a43-0d19-4acf-a21a-eb2d5801ecd6" providerId="ADAL" clId="{C740B314-3798-4DF2-8F46-D9FEC2A107D7}" dt="2025-10-22T14:27:07.790" v="3" actId="2696"/>
        <pc:sldMkLst>
          <pc:docMk/>
          <pc:sldMk cId="148304333" sldId="259"/>
        </pc:sldMkLst>
      </pc:sldChg>
      <pc:sldChg chg="add del">
        <pc:chgData name="Lea Kelly" userId="4d606a43-0d19-4acf-a21a-eb2d5801ecd6" providerId="ADAL" clId="{C740B314-3798-4DF2-8F46-D9FEC2A107D7}" dt="2025-10-22T14:27:30.227" v="6" actId="2696"/>
        <pc:sldMkLst>
          <pc:docMk/>
          <pc:sldMk cId="1252723041" sldId="260"/>
        </pc:sldMkLst>
      </pc:sldChg>
      <pc:sldChg chg="del">
        <pc:chgData name="Lea Kelly" userId="4d606a43-0d19-4acf-a21a-eb2d5801ecd6" providerId="ADAL" clId="{C740B314-3798-4DF2-8F46-D9FEC2A107D7}" dt="2025-10-22T14:27:35.890" v="7" actId="47"/>
        <pc:sldMkLst>
          <pc:docMk/>
          <pc:sldMk cId="150263937" sldId="261"/>
        </pc:sldMkLst>
      </pc:sldChg>
      <pc:sldChg chg="del">
        <pc:chgData name="Lea Kelly" userId="4d606a43-0d19-4acf-a21a-eb2d5801ecd6" providerId="ADAL" clId="{C740B314-3798-4DF2-8F46-D9FEC2A107D7}" dt="2025-10-22T14:27:26.925" v="4" actId="2696"/>
        <pc:sldMkLst>
          <pc:docMk/>
          <pc:sldMk cId="4020646749" sldId="269"/>
        </pc:sldMkLst>
      </pc:sldChg>
      <pc:sldChg chg="modSp mod">
        <pc:chgData name="Lea Kelly" userId="4d606a43-0d19-4acf-a21a-eb2d5801ecd6" providerId="ADAL" clId="{C740B314-3798-4DF2-8F46-D9FEC2A107D7}" dt="2025-10-22T14:29:09.508" v="296" actId="1076"/>
        <pc:sldMkLst>
          <pc:docMk/>
          <pc:sldMk cId="274300043" sldId="271"/>
        </pc:sldMkLst>
        <pc:spChg chg="mod">
          <ac:chgData name="Lea Kelly" userId="4d606a43-0d19-4acf-a21a-eb2d5801ecd6" providerId="ADAL" clId="{C740B314-3798-4DF2-8F46-D9FEC2A107D7}" dt="2025-10-22T14:29:05.701" v="295" actId="20577"/>
          <ac:spMkLst>
            <pc:docMk/>
            <pc:sldMk cId="274300043" sldId="271"/>
            <ac:spMk id="3" creationId="{00000000-0000-0000-0000-000000000000}"/>
          </ac:spMkLst>
        </pc:spChg>
        <pc:picChg chg="mod">
          <ac:chgData name="Lea Kelly" userId="4d606a43-0d19-4acf-a21a-eb2d5801ecd6" providerId="ADAL" clId="{C740B314-3798-4DF2-8F46-D9FEC2A107D7}" dt="2025-10-22T14:29:09.508" v="296" actId="1076"/>
          <ac:picMkLst>
            <pc:docMk/>
            <pc:sldMk cId="274300043" sldId="271"/>
            <ac:picMk id="4" creationId="{00000000-0000-0000-0000-000000000000}"/>
          </ac:picMkLst>
        </pc:picChg>
      </pc:sldChg>
      <pc:sldChg chg="del">
        <pc:chgData name="Lea Kelly" userId="4d606a43-0d19-4acf-a21a-eb2d5801ecd6" providerId="ADAL" clId="{C740B314-3798-4DF2-8F46-D9FEC2A107D7}" dt="2025-10-22T14:26:19.752" v="2" actId="2696"/>
        <pc:sldMkLst>
          <pc:docMk/>
          <pc:sldMk cId="757811489" sldId="273"/>
        </pc:sldMkLst>
      </pc:sldChg>
      <pc:sldChg chg="addSp modSp mod">
        <pc:chgData name="Lea Kelly" userId="4d606a43-0d19-4acf-a21a-eb2d5801ecd6" providerId="ADAL" clId="{C740B314-3798-4DF2-8F46-D9FEC2A107D7}" dt="2025-10-22T14:40:06.100" v="556" actId="20577"/>
        <pc:sldMkLst>
          <pc:docMk/>
          <pc:sldMk cId="1999979201" sldId="442"/>
        </pc:sldMkLst>
        <pc:spChg chg="mod">
          <ac:chgData name="Lea Kelly" userId="4d606a43-0d19-4acf-a21a-eb2d5801ecd6" providerId="ADAL" clId="{C740B314-3798-4DF2-8F46-D9FEC2A107D7}" dt="2025-10-22T14:40:06.100" v="556" actId="20577"/>
          <ac:spMkLst>
            <pc:docMk/>
            <pc:sldMk cId="1999979201" sldId="442"/>
            <ac:spMk id="2" creationId="{7C31C409-33E5-0C4B-8076-B55700B80BF1}"/>
          </ac:spMkLst>
        </pc:spChg>
        <pc:picChg chg="add mod">
          <ac:chgData name="Lea Kelly" userId="4d606a43-0d19-4acf-a21a-eb2d5801ecd6" providerId="ADAL" clId="{C740B314-3798-4DF2-8F46-D9FEC2A107D7}" dt="2025-10-22T14:37:54.325" v="316" actId="1076"/>
          <ac:picMkLst>
            <pc:docMk/>
            <pc:sldMk cId="1999979201" sldId="442"/>
            <ac:picMk id="4" creationId="{297B800B-8E71-B809-4A8C-0FD32F5B3CB6}"/>
          </ac:picMkLst>
        </pc:picChg>
        <pc:picChg chg="mod">
          <ac:chgData name="Lea Kelly" userId="4d606a43-0d19-4acf-a21a-eb2d5801ecd6" providerId="ADAL" clId="{C740B314-3798-4DF2-8F46-D9FEC2A107D7}" dt="2025-10-22T14:37:38.479" v="311" actId="1076"/>
          <ac:picMkLst>
            <pc:docMk/>
            <pc:sldMk cId="1999979201" sldId="442"/>
            <ac:picMk id="6" creationId="{D6DFDD0E-EB92-DD41-92A6-796144DC9035}"/>
          </ac:picMkLst>
        </pc:picChg>
      </pc:sldChg>
      <pc:sldChg chg="addSp delSp modSp mod">
        <pc:chgData name="Lea Kelly" userId="4d606a43-0d19-4acf-a21a-eb2d5801ecd6" providerId="ADAL" clId="{C740B314-3798-4DF2-8F46-D9FEC2A107D7}" dt="2025-10-22T14:40:47.964" v="560" actId="14100"/>
        <pc:sldMkLst>
          <pc:docMk/>
          <pc:sldMk cId="3465361998" sldId="461"/>
        </pc:sldMkLst>
        <pc:spChg chg="add">
          <ac:chgData name="Lea Kelly" userId="4d606a43-0d19-4acf-a21a-eb2d5801ecd6" providerId="ADAL" clId="{C740B314-3798-4DF2-8F46-D9FEC2A107D7}" dt="2025-10-22T14:36:44.750" v="301"/>
          <ac:spMkLst>
            <pc:docMk/>
            <pc:sldMk cId="3465361998" sldId="461"/>
            <ac:spMk id="12" creationId="{F617A467-2169-0396-26D4-B86F712B684E}"/>
          </ac:spMkLst>
        </pc:spChg>
        <pc:picChg chg="del">
          <ac:chgData name="Lea Kelly" userId="4d606a43-0d19-4acf-a21a-eb2d5801ecd6" providerId="ADAL" clId="{C740B314-3798-4DF2-8F46-D9FEC2A107D7}" dt="2025-10-22T14:40:13.230" v="557" actId="478"/>
          <ac:picMkLst>
            <pc:docMk/>
            <pc:sldMk cId="3465361998" sldId="461"/>
            <ac:picMk id="9" creationId="{CDB21F5C-FE7D-9D61-CEA6-0A41FAB529D6}"/>
          </ac:picMkLst>
        </pc:picChg>
        <pc:picChg chg="mod">
          <ac:chgData name="Lea Kelly" userId="4d606a43-0d19-4acf-a21a-eb2d5801ecd6" providerId="ADAL" clId="{C740B314-3798-4DF2-8F46-D9FEC2A107D7}" dt="2025-10-22T14:36:41.446" v="299" actId="1076"/>
          <ac:picMkLst>
            <pc:docMk/>
            <pc:sldMk cId="3465361998" sldId="461"/>
            <ac:picMk id="11" creationId="{C94C7683-39CB-9745-BD8A-F78647576499}"/>
          </ac:picMkLst>
        </pc:picChg>
        <pc:picChg chg="mod">
          <ac:chgData name="Lea Kelly" userId="4d606a43-0d19-4acf-a21a-eb2d5801ecd6" providerId="ADAL" clId="{C740B314-3798-4DF2-8F46-D9FEC2A107D7}" dt="2025-10-22T14:37:33.590" v="309" actId="1076"/>
          <ac:picMkLst>
            <pc:docMk/>
            <pc:sldMk cId="3465361998" sldId="461"/>
            <ac:picMk id="14" creationId="{729D9F07-F2DA-894B-8DF2-76A12817ACE2}"/>
          </ac:picMkLst>
        </pc:picChg>
        <pc:picChg chg="add del mod modCrop">
          <ac:chgData name="Lea Kelly" userId="4d606a43-0d19-4acf-a21a-eb2d5801ecd6" providerId="ADAL" clId="{C740B314-3798-4DF2-8F46-D9FEC2A107D7}" dt="2025-10-22T14:37:30.430" v="307" actId="478"/>
          <ac:picMkLst>
            <pc:docMk/>
            <pc:sldMk cId="3465361998" sldId="461"/>
            <ac:picMk id="15" creationId="{D3E11FC4-A0F9-6DEB-0416-C41E24E080EC}"/>
          </ac:picMkLst>
        </pc:picChg>
        <pc:picChg chg="add mod">
          <ac:chgData name="Lea Kelly" userId="4d606a43-0d19-4acf-a21a-eb2d5801ecd6" providerId="ADAL" clId="{C740B314-3798-4DF2-8F46-D9FEC2A107D7}" dt="2025-10-22T14:40:47.964" v="560" actId="14100"/>
          <ac:picMkLst>
            <pc:docMk/>
            <pc:sldMk cId="3465361998" sldId="461"/>
            <ac:picMk id="17" creationId="{6C89CE9F-92EB-366A-8A0D-6F6CF050FDBB}"/>
          </ac:picMkLst>
        </pc:picChg>
      </pc:sldChg>
      <pc:sldChg chg="del">
        <pc:chgData name="Lea Kelly" userId="4d606a43-0d19-4acf-a21a-eb2d5801ecd6" providerId="ADAL" clId="{C740B314-3798-4DF2-8F46-D9FEC2A107D7}" dt="2025-10-22T14:35:10.403" v="297" actId="2696"/>
        <pc:sldMkLst>
          <pc:docMk/>
          <pc:sldMk cId="3832596932" sldId="470"/>
        </pc:sldMkLst>
      </pc:sldChg>
      <pc:sldChg chg="del">
        <pc:chgData name="Lea Kelly" userId="4d606a43-0d19-4acf-a21a-eb2d5801ecd6" providerId="ADAL" clId="{C740B314-3798-4DF2-8F46-D9FEC2A107D7}" dt="2025-10-22T14:25:07.806" v="1" actId="2696"/>
        <pc:sldMkLst>
          <pc:docMk/>
          <pc:sldMk cId="1332112958" sldId="477"/>
        </pc:sldMkLst>
      </pc:sldChg>
      <pc:sldChg chg="del">
        <pc:chgData name="Lea Kelly" userId="4d606a43-0d19-4acf-a21a-eb2d5801ecd6" providerId="ADAL" clId="{C740B314-3798-4DF2-8F46-D9FEC2A107D7}" dt="2025-10-22T14:24:29.349" v="0" actId="2696"/>
        <pc:sldMkLst>
          <pc:docMk/>
          <pc:sldMk cId="1453295632" sldId="478"/>
        </pc:sldMkLst>
      </pc:sldChg>
    </pc:docChg>
  </pc:docChgLst>
  <pc:docChgLst>
    <pc:chgData name="Amber Munday" userId="f09ce5ee-6d6b-4648-8cd1-b1f3f3809fec" providerId="ADAL" clId="{249A228B-E9D2-4234-93BD-89B2BD3D4FAE}"/>
    <pc:docChg chg="modSld">
      <pc:chgData name="Amber Munday" userId="f09ce5ee-6d6b-4648-8cd1-b1f3f3809fec" providerId="ADAL" clId="{249A228B-E9D2-4234-93BD-89B2BD3D4FAE}" dt="2025-10-23T12:35:08.652" v="0" actId="1038"/>
      <pc:docMkLst>
        <pc:docMk/>
      </pc:docMkLst>
      <pc:sldChg chg="modSp mod">
        <pc:chgData name="Amber Munday" userId="f09ce5ee-6d6b-4648-8cd1-b1f3f3809fec" providerId="ADAL" clId="{249A228B-E9D2-4234-93BD-89B2BD3D4FAE}" dt="2025-10-23T12:35:08.652" v="0" actId="1038"/>
        <pc:sldMkLst>
          <pc:docMk/>
          <pc:sldMk cId="1116178491" sldId="284"/>
        </pc:sldMkLst>
        <pc:picChg chg="mod">
          <ac:chgData name="Amber Munday" userId="f09ce5ee-6d6b-4648-8cd1-b1f3f3809fec" providerId="ADAL" clId="{249A228B-E9D2-4234-93BD-89B2BD3D4FAE}" dt="2025-10-23T12:35:08.652" v="0" actId="1038"/>
          <ac:picMkLst>
            <pc:docMk/>
            <pc:sldMk cId="1116178491" sldId="284"/>
            <ac:picMk id="5" creationId="{662E44CB-DD47-0347-B3C4-6C0046B993B7}"/>
          </ac:picMkLst>
        </pc:picChg>
      </pc:sldChg>
    </pc:docChg>
  </pc:docChgLst>
  <pc:docChgLst>
    <pc:chgData name="Lea Kelly" userId="4d606a43-0d19-4acf-a21a-eb2d5801ecd6" providerId="ADAL" clId="{97768E09-2733-4D3B-AF6D-321695DF07BC}"/>
    <pc:docChg chg="custSel modSld">
      <pc:chgData name="Lea Kelly" userId="4d606a43-0d19-4acf-a21a-eb2d5801ecd6" providerId="ADAL" clId="{97768E09-2733-4D3B-AF6D-321695DF07BC}" dt="2025-10-23T15:05:47.046" v="188" actId="478"/>
      <pc:docMkLst>
        <pc:docMk/>
      </pc:docMkLst>
      <pc:sldChg chg="modSp mod">
        <pc:chgData name="Lea Kelly" userId="4d606a43-0d19-4acf-a21a-eb2d5801ecd6" providerId="ADAL" clId="{97768E09-2733-4D3B-AF6D-321695DF07BC}" dt="2025-10-16T10:42:12.339" v="136" actId="20577"/>
        <pc:sldMkLst>
          <pc:docMk/>
          <pc:sldMk cId="1252723041" sldId="260"/>
        </pc:sldMkLst>
        <pc:spChg chg="mod">
          <ac:chgData name="Lea Kelly" userId="4d606a43-0d19-4acf-a21a-eb2d5801ecd6" providerId="ADAL" clId="{97768E09-2733-4D3B-AF6D-321695DF07BC}" dt="2025-10-16T10:42:12.339" v="136" actId="20577"/>
          <ac:spMkLst>
            <pc:docMk/>
            <pc:sldMk cId="1252723041" sldId="260"/>
            <ac:spMk id="3" creationId="{5682546D-09AE-4A8B-963C-1F5D0B5106DA}"/>
          </ac:spMkLst>
        </pc:spChg>
      </pc:sldChg>
      <pc:sldChg chg="addSp delSp modSp mod">
        <pc:chgData name="Lea Kelly" userId="4d606a43-0d19-4acf-a21a-eb2d5801ecd6" providerId="ADAL" clId="{97768E09-2733-4D3B-AF6D-321695DF07BC}" dt="2025-10-23T15:05:26.907" v="174" actId="478"/>
        <pc:sldMkLst>
          <pc:docMk/>
          <pc:sldMk cId="236241341" sldId="266"/>
        </pc:sldMkLst>
        <pc:picChg chg="add del mod">
          <ac:chgData name="Lea Kelly" userId="4d606a43-0d19-4acf-a21a-eb2d5801ecd6" providerId="ADAL" clId="{97768E09-2733-4D3B-AF6D-321695DF07BC}" dt="2025-10-23T15:05:19.517" v="168" actId="478"/>
          <ac:picMkLst>
            <pc:docMk/>
            <pc:sldMk cId="236241341" sldId="266"/>
            <ac:picMk id="3" creationId="{6BF40BE9-9F9A-CA1A-6A9F-9E33AA2DCD54}"/>
          </ac:picMkLst>
        </pc:picChg>
        <pc:picChg chg="add del mod">
          <ac:chgData name="Lea Kelly" userId="4d606a43-0d19-4acf-a21a-eb2d5801ecd6" providerId="ADAL" clId="{97768E09-2733-4D3B-AF6D-321695DF07BC}" dt="2025-10-23T15:05:22.844" v="170" actId="478"/>
          <ac:picMkLst>
            <pc:docMk/>
            <pc:sldMk cId="236241341" sldId="266"/>
            <ac:picMk id="5" creationId="{EB666E29-078F-07DE-63FE-4F820BC6D4E9}"/>
          </ac:picMkLst>
        </pc:picChg>
        <pc:picChg chg="add del mod">
          <ac:chgData name="Lea Kelly" userId="4d606a43-0d19-4acf-a21a-eb2d5801ecd6" providerId="ADAL" clId="{97768E09-2733-4D3B-AF6D-321695DF07BC}" dt="2025-10-23T15:05:23.823" v="171" actId="478"/>
          <ac:picMkLst>
            <pc:docMk/>
            <pc:sldMk cId="236241341" sldId="266"/>
            <ac:picMk id="7" creationId="{1EA5B67B-22B2-A096-74C1-B0EB87D5B753}"/>
          </ac:picMkLst>
        </pc:picChg>
        <pc:picChg chg="add del mod">
          <ac:chgData name="Lea Kelly" userId="4d606a43-0d19-4acf-a21a-eb2d5801ecd6" providerId="ADAL" clId="{97768E09-2733-4D3B-AF6D-321695DF07BC}" dt="2025-10-23T15:05:26.907" v="174" actId="478"/>
          <ac:picMkLst>
            <pc:docMk/>
            <pc:sldMk cId="236241341" sldId="266"/>
            <ac:picMk id="9" creationId="{FE024EE6-BC0B-29D2-6C43-11AB0268B88E}"/>
          </ac:picMkLst>
        </pc:picChg>
        <pc:picChg chg="add del mod">
          <ac:chgData name="Lea Kelly" userId="4d606a43-0d19-4acf-a21a-eb2d5801ecd6" providerId="ADAL" clId="{97768E09-2733-4D3B-AF6D-321695DF07BC}" dt="2025-10-23T15:05:21.375" v="169" actId="478"/>
          <ac:picMkLst>
            <pc:docMk/>
            <pc:sldMk cId="236241341" sldId="266"/>
            <ac:picMk id="11" creationId="{DBA38890-C490-0B5F-661F-9B310E7F1C3F}"/>
          </ac:picMkLst>
        </pc:picChg>
        <pc:picChg chg="add del mod">
          <ac:chgData name="Lea Kelly" userId="4d606a43-0d19-4acf-a21a-eb2d5801ecd6" providerId="ADAL" clId="{97768E09-2733-4D3B-AF6D-321695DF07BC}" dt="2025-10-23T15:05:24.755" v="172" actId="478"/>
          <ac:picMkLst>
            <pc:docMk/>
            <pc:sldMk cId="236241341" sldId="266"/>
            <ac:picMk id="13" creationId="{C9B0C079-D2EC-E596-55E8-EFE4FD02A80F}"/>
          </ac:picMkLst>
        </pc:picChg>
        <pc:picChg chg="add del mod">
          <ac:chgData name="Lea Kelly" userId="4d606a43-0d19-4acf-a21a-eb2d5801ecd6" providerId="ADAL" clId="{97768E09-2733-4D3B-AF6D-321695DF07BC}" dt="2025-10-23T15:05:25.897" v="173" actId="478"/>
          <ac:picMkLst>
            <pc:docMk/>
            <pc:sldMk cId="236241341" sldId="266"/>
            <ac:picMk id="16" creationId="{FCE0EC0B-D59A-63E9-A8F9-5B9B0B9CA417}"/>
          </ac:picMkLst>
        </pc:picChg>
      </pc:sldChg>
      <pc:sldChg chg="addSp delSp modSp mod">
        <pc:chgData name="Lea Kelly" userId="4d606a43-0d19-4acf-a21a-eb2d5801ecd6" providerId="ADAL" clId="{97768E09-2733-4D3B-AF6D-321695DF07BC}" dt="2025-10-23T15:05:16.302" v="167" actId="478"/>
        <pc:sldMkLst>
          <pc:docMk/>
          <pc:sldMk cId="3382096095" sldId="267"/>
        </pc:sldMkLst>
        <pc:picChg chg="add del mod">
          <ac:chgData name="Lea Kelly" userId="4d606a43-0d19-4acf-a21a-eb2d5801ecd6" providerId="ADAL" clId="{97768E09-2733-4D3B-AF6D-321695DF07BC}" dt="2025-10-23T15:05:13.176" v="164" actId="478"/>
          <ac:picMkLst>
            <pc:docMk/>
            <pc:sldMk cId="3382096095" sldId="267"/>
            <ac:picMk id="3" creationId="{9AF66B90-78FB-3D81-C103-DF3DE26F4E35}"/>
          </ac:picMkLst>
        </pc:picChg>
        <pc:picChg chg="add del mod">
          <ac:chgData name="Lea Kelly" userId="4d606a43-0d19-4acf-a21a-eb2d5801ecd6" providerId="ADAL" clId="{97768E09-2733-4D3B-AF6D-321695DF07BC}" dt="2025-10-23T15:05:14.297" v="165" actId="478"/>
          <ac:picMkLst>
            <pc:docMk/>
            <pc:sldMk cId="3382096095" sldId="267"/>
            <ac:picMk id="5" creationId="{68674ADE-F979-35A6-2546-F016DC5707FC}"/>
          </ac:picMkLst>
        </pc:picChg>
        <pc:picChg chg="add del mod">
          <ac:chgData name="Lea Kelly" userId="4d606a43-0d19-4acf-a21a-eb2d5801ecd6" providerId="ADAL" clId="{97768E09-2733-4D3B-AF6D-321695DF07BC}" dt="2025-10-23T15:05:16.302" v="167" actId="478"/>
          <ac:picMkLst>
            <pc:docMk/>
            <pc:sldMk cId="3382096095" sldId="267"/>
            <ac:picMk id="7" creationId="{DBDDB860-47B2-2D62-BD00-81C77A06D152}"/>
          </ac:picMkLst>
        </pc:picChg>
        <pc:picChg chg="add del mod">
          <ac:chgData name="Lea Kelly" userId="4d606a43-0d19-4acf-a21a-eb2d5801ecd6" providerId="ADAL" clId="{97768E09-2733-4D3B-AF6D-321695DF07BC}" dt="2025-10-23T15:05:15.381" v="166" actId="478"/>
          <ac:picMkLst>
            <pc:docMk/>
            <pc:sldMk cId="3382096095" sldId="267"/>
            <ac:picMk id="9" creationId="{E52451F3-85CD-3476-89F4-DA9F834B0B6F}"/>
          </ac:picMkLst>
        </pc:picChg>
      </pc:sldChg>
      <pc:sldChg chg="addSp delSp modSp mod">
        <pc:chgData name="Lea Kelly" userId="4d606a43-0d19-4acf-a21a-eb2d5801ecd6" providerId="ADAL" clId="{97768E09-2733-4D3B-AF6D-321695DF07BC}" dt="2025-10-23T15:05:47.046" v="188" actId="478"/>
        <pc:sldMkLst>
          <pc:docMk/>
          <pc:sldMk cId="1397789173" sldId="274"/>
        </pc:sldMkLst>
        <pc:picChg chg="add del mod">
          <ac:chgData name="Lea Kelly" userId="4d606a43-0d19-4acf-a21a-eb2d5801ecd6" providerId="ADAL" clId="{97768E09-2733-4D3B-AF6D-321695DF07BC}" dt="2025-10-23T15:05:47.046" v="188" actId="478"/>
          <ac:picMkLst>
            <pc:docMk/>
            <pc:sldMk cId="1397789173" sldId="274"/>
            <ac:picMk id="3" creationId="{4DF1B46F-FF13-D48F-845A-8F866C04F8A0}"/>
          </ac:picMkLst>
        </pc:picChg>
        <pc:picChg chg="add del mod">
          <ac:chgData name="Lea Kelly" userId="4d606a43-0d19-4acf-a21a-eb2d5801ecd6" providerId="ADAL" clId="{97768E09-2733-4D3B-AF6D-321695DF07BC}" dt="2025-10-23T15:05:38.543" v="181" actId="478"/>
          <ac:picMkLst>
            <pc:docMk/>
            <pc:sldMk cId="1397789173" sldId="274"/>
            <ac:picMk id="5" creationId="{31263ADA-6199-0FAF-C810-C5CE332E3D0C}"/>
          </ac:picMkLst>
        </pc:picChg>
        <pc:picChg chg="add del mod">
          <ac:chgData name="Lea Kelly" userId="4d606a43-0d19-4acf-a21a-eb2d5801ecd6" providerId="ADAL" clId="{97768E09-2733-4D3B-AF6D-321695DF07BC}" dt="2025-10-23T15:05:39.503" v="182" actId="478"/>
          <ac:picMkLst>
            <pc:docMk/>
            <pc:sldMk cId="1397789173" sldId="274"/>
            <ac:picMk id="7" creationId="{1DD9B3F2-BAE7-51E1-0BDA-20B36C85F58E}"/>
          </ac:picMkLst>
        </pc:picChg>
        <pc:picChg chg="add del mod">
          <ac:chgData name="Lea Kelly" userId="4d606a43-0d19-4acf-a21a-eb2d5801ecd6" providerId="ADAL" clId="{97768E09-2733-4D3B-AF6D-321695DF07BC}" dt="2025-10-23T15:05:41.545" v="184" actId="478"/>
          <ac:picMkLst>
            <pc:docMk/>
            <pc:sldMk cId="1397789173" sldId="274"/>
            <ac:picMk id="9" creationId="{87DEA7A4-FDBC-6EC6-2D02-5E0548040D7B}"/>
          </ac:picMkLst>
        </pc:picChg>
        <pc:picChg chg="add del mod">
          <ac:chgData name="Lea Kelly" userId="4d606a43-0d19-4acf-a21a-eb2d5801ecd6" providerId="ADAL" clId="{97768E09-2733-4D3B-AF6D-321695DF07BC}" dt="2025-10-23T15:05:40.473" v="183" actId="478"/>
          <ac:picMkLst>
            <pc:docMk/>
            <pc:sldMk cId="1397789173" sldId="274"/>
            <ac:picMk id="11" creationId="{25DC6612-0C17-8942-0CFC-8CE58DDB0DF0}"/>
          </ac:picMkLst>
        </pc:picChg>
        <pc:picChg chg="add del mod">
          <ac:chgData name="Lea Kelly" userId="4d606a43-0d19-4acf-a21a-eb2d5801ecd6" providerId="ADAL" clId="{97768E09-2733-4D3B-AF6D-321695DF07BC}" dt="2025-10-23T15:05:46.126" v="187" actId="478"/>
          <ac:picMkLst>
            <pc:docMk/>
            <pc:sldMk cId="1397789173" sldId="274"/>
            <ac:picMk id="13" creationId="{8A2A06B8-25AF-C6E0-DD4E-189C67F545F8}"/>
          </ac:picMkLst>
        </pc:picChg>
        <pc:picChg chg="add del mod">
          <ac:chgData name="Lea Kelly" userId="4d606a43-0d19-4acf-a21a-eb2d5801ecd6" providerId="ADAL" clId="{97768E09-2733-4D3B-AF6D-321695DF07BC}" dt="2025-10-23T15:05:42.853" v="185" actId="478"/>
          <ac:picMkLst>
            <pc:docMk/>
            <pc:sldMk cId="1397789173" sldId="274"/>
            <ac:picMk id="15" creationId="{ED187E74-8EDF-B0D5-8848-9EC7EC11AB92}"/>
          </ac:picMkLst>
        </pc:picChg>
        <pc:picChg chg="add del mod">
          <ac:chgData name="Lea Kelly" userId="4d606a43-0d19-4acf-a21a-eb2d5801ecd6" providerId="ADAL" clId="{97768E09-2733-4D3B-AF6D-321695DF07BC}" dt="2025-10-23T15:05:44.441" v="186" actId="478"/>
          <ac:picMkLst>
            <pc:docMk/>
            <pc:sldMk cId="1397789173" sldId="274"/>
            <ac:picMk id="17" creationId="{360E3F37-EB7F-1FCF-73D2-EC32284A5AA4}"/>
          </ac:picMkLst>
        </pc:picChg>
      </pc:sldChg>
      <pc:sldChg chg="addSp delSp modSp mod">
        <pc:chgData name="Lea Kelly" userId="4d606a43-0d19-4acf-a21a-eb2d5801ecd6" providerId="ADAL" clId="{97768E09-2733-4D3B-AF6D-321695DF07BC}" dt="2025-10-23T15:05:35.701" v="180" actId="478"/>
        <pc:sldMkLst>
          <pc:docMk/>
          <pc:sldMk cId="2161743024" sldId="277"/>
        </pc:sldMkLst>
        <pc:picChg chg="add del mod">
          <ac:chgData name="Lea Kelly" userId="4d606a43-0d19-4acf-a21a-eb2d5801ecd6" providerId="ADAL" clId="{97768E09-2733-4D3B-AF6D-321695DF07BC}" dt="2025-10-23T15:05:30.634" v="176" actId="478"/>
          <ac:picMkLst>
            <pc:docMk/>
            <pc:sldMk cId="2161743024" sldId="277"/>
            <ac:picMk id="3" creationId="{98083080-F649-FDFA-A4EB-DBF79BB2978A}"/>
          </ac:picMkLst>
        </pc:picChg>
        <pc:picChg chg="add del mod">
          <ac:chgData name="Lea Kelly" userId="4d606a43-0d19-4acf-a21a-eb2d5801ecd6" providerId="ADAL" clId="{97768E09-2733-4D3B-AF6D-321695DF07BC}" dt="2025-10-23T15:05:31.765" v="177" actId="478"/>
          <ac:picMkLst>
            <pc:docMk/>
            <pc:sldMk cId="2161743024" sldId="277"/>
            <ac:picMk id="6" creationId="{981E7275-11FC-68CA-A30E-109D1366C5E4}"/>
          </ac:picMkLst>
        </pc:picChg>
        <pc:picChg chg="add del mod">
          <ac:chgData name="Lea Kelly" userId="4d606a43-0d19-4acf-a21a-eb2d5801ecd6" providerId="ADAL" clId="{97768E09-2733-4D3B-AF6D-321695DF07BC}" dt="2025-10-23T15:05:29.705" v="175" actId="478"/>
          <ac:picMkLst>
            <pc:docMk/>
            <pc:sldMk cId="2161743024" sldId="277"/>
            <ac:picMk id="8" creationId="{0C6AF7AF-9740-B507-7CF4-40B1670A2156}"/>
          </ac:picMkLst>
        </pc:picChg>
        <pc:picChg chg="add del mod">
          <ac:chgData name="Lea Kelly" userId="4d606a43-0d19-4acf-a21a-eb2d5801ecd6" providerId="ADAL" clId="{97768E09-2733-4D3B-AF6D-321695DF07BC}" dt="2025-10-23T15:05:32.850" v="178" actId="478"/>
          <ac:picMkLst>
            <pc:docMk/>
            <pc:sldMk cId="2161743024" sldId="277"/>
            <ac:picMk id="10" creationId="{E485ED58-F53E-562D-809E-D18E09C9410B}"/>
          </ac:picMkLst>
        </pc:picChg>
        <pc:picChg chg="add del mod">
          <ac:chgData name="Lea Kelly" userId="4d606a43-0d19-4acf-a21a-eb2d5801ecd6" providerId="ADAL" clId="{97768E09-2733-4D3B-AF6D-321695DF07BC}" dt="2025-10-23T15:05:34.499" v="179" actId="478"/>
          <ac:picMkLst>
            <pc:docMk/>
            <pc:sldMk cId="2161743024" sldId="277"/>
            <ac:picMk id="12" creationId="{E8A166B8-A6B2-8C76-AA35-5E314392B0D8}"/>
          </ac:picMkLst>
        </pc:picChg>
        <pc:picChg chg="add del mod">
          <ac:chgData name="Lea Kelly" userId="4d606a43-0d19-4acf-a21a-eb2d5801ecd6" providerId="ADAL" clId="{97768E09-2733-4D3B-AF6D-321695DF07BC}" dt="2025-10-23T15:05:35.701" v="180" actId="478"/>
          <ac:picMkLst>
            <pc:docMk/>
            <pc:sldMk cId="2161743024" sldId="277"/>
            <ac:picMk id="14" creationId="{D4D3871A-26F9-72A7-7399-4190596C72E7}"/>
          </ac:picMkLst>
        </pc:picChg>
      </pc:sldChg>
      <pc:sldChg chg="modSp mod">
        <pc:chgData name="Lea Kelly" userId="4d606a43-0d19-4acf-a21a-eb2d5801ecd6" providerId="ADAL" clId="{97768E09-2733-4D3B-AF6D-321695DF07BC}" dt="2025-10-16T13:37:54.062" v="163" actId="20577"/>
        <pc:sldMkLst>
          <pc:docMk/>
          <pc:sldMk cId="2608414802" sldId="471"/>
        </pc:sldMkLst>
        <pc:spChg chg="mod">
          <ac:chgData name="Lea Kelly" userId="4d606a43-0d19-4acf-a21a-eb2d5801ecd6" providerId="ADAL" clId="{97768E09-2733-4D3B-AF6D-321695DF07BC}" dt="2025-10-16T13:37:54.062" v="163" actId="20577"/>
          <ac:spMkLst>
            <pc:docMk/>
            <pc:sldMk cId="2608414802" sldId="471"/>
            <ac:spMk id="7" creationId="{F0EEF017-7559-0F50-1BBD-725C96774761}"/>
          </ac:spMkLst>
        </pc:spChg>
      </pc:sldChg>
      <pc:sldChg chg="addSp delSp modSp mod">
        <pc:chgData name="Lea Kelly" userId="4d606a43-0d19-4acf-a21a-eb2d5801ecd6" providerId="ADAL" clId="{97768E09-2733-4D3B-AF6D-321695DF07BC}" dt="2025-10-16T10:24:35.182" v="2" actId="1076"/>
        <pc:sldMkLst>
          <pc:docMk/>
          <pc:sldMk cId="2877510193" sldId="479"/>
        </pc:sldMkLst>
        <pc:picChg chg="add mod">
          <ac:chgData name="Lea Kelly" userId="4d606a43-0d19-4acf-a21a-eb2d5801ecd6" providerId="ADAL" clId="{97768E09-2733-4D3B-AF6D-321695DF07BC}" dt="2025-10-16T10:24:35.182" v="2" actId="1076"/>
          <ac:picMkLst>
            <pc:docMk/>
            <pc:sldMk cId="2877510193" sldId="479"/>
            <ac:picMk id="3" creationId="{AEDE7E48-3142-3C54-4C85-9BB26E37B8A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99E30F39-D491-4953-885F-31184FE77260}" type="datetimeFigureOut">
              <a:rPr lang="en-GB" smtClean="0"/>
              <a:t>23/10/2025</a:t>
            </a:fld>
            <a:endParaRPr lang="en-GB"/>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53BF8C3D-0833-409C-8594-02058E4F2706}" type="slidenum">
              <a:rPr lang="en-GB" smtClean="0"/>
              <a:t>‹#›</a:t>
            </a:fld>
            <a:endParaRPr lang="en-GB"/>
          </a:p>
        </p:txBody>
      </p:sp>
    </p:spTree>
    <p:extLst>
      <p:ext uri="{BB962C8B-B14F-4D97-AF65-F5344CB8AC3E}">
        <p14:creationId xmlns:p14="http://schemas.microsoft.com/office/powerpoint/2010/main" val="2082820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49463" y="558800"/>
            <a:ext cx="4964112" cy="2792413"/>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a:latin typeface="Calibri"/>
                <a:cs typeface="Calibri"/>
              </a:rPr>
              <a:t>To introduce book matching</a:t>
            </a:r>
            <a:endParaRPr lang="en-US"/>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Suggested script:</a:t>
            </a:r>
            <a:endParaRPr lang="en-US" b="0">
              <a:latin typeface="Calibri" panose="020F0502020204030204" pitchFamily="34" charset="0"/>
              <a:cs typeface="Calibri" panose="020F0502020204030204" pitchFamily="34" charset="0"/>
            </a:endParaRPr>
          </a:p>
          <a:p>
            <a:pPr marL="171450" indent="-171450">
              <a:buFont typeface="Arial"/>
              <a:buChar char="•"/>
            </a:pPr>
            <a:r>
              <a:rPr lang="en-US" i="1">
                <a:latin typeface="Calibri"/>
                <a:ea typeface="Calibri"/>
                <a:cs typeface="Calibri"/>
              </a:rPr>
              <a:t>Whilst your child is learning Phase 3 GPCs they will be reading a Phase 2 book – as these books are at their level of security.  </a:t>
            </a:r>
          </a:p>
          <a:p>
            <a:pPr marL="171450" indent="-171450">
              <a:buFont typeface="Arial"/>
              <a:buChar char="•"/>
            </a:pPr>
            <a:r>
              <a:rPr lang="en-US" i="1">
                <a:latin typeface="Calibri"/>
                <a:ea typeface="Calibri"/>
                <a:cs typeface="Calibri"/>
              </a:rPr>
              <a:t>Once</a:t>
            </a:r>
            <a:r>
              <a:rPr lang="en-US" i="1" baseline="0">
                <a:latin typeface="Calibri"/>
                <a:ea typeface="Calibri"/>
                <a:cs typeface="Calibri"/>
              </a:rPr>
              <a:t> </a:t>
            </a:r>
            <a:r>
              <a:rPr lang="en-US" i="1">
                <a:latin typeface="Calibri"/>
                <a:ea typeface="Calibri"/>
                <a:cs typeface="Calibri"/>
              </a:rPr>
              <a:t>they have secured the Phase 3 GPCs and read them in words confidently, they will read</a:t>
            </a:r>
            <a:r>
              <a:rPr lang="en-US" i="1" baseline="0">
                <a:latin typeface="Calibri"/>
                <a:ea typeface="Calibri"/>
                <a:cs typeface="Calibri"/>
              </a:rPr>
              <a:t> a </a:t>
            </a:r>
            <a:r>
              <a:rPr lang="en-US" i="1">
                <a:latin typeface="Calibri"/>
                <a:ea typeface="Calibri"/>
                <a:cs typeface="Calibri"/>
              </a:rPr>
              <a:t>Phase</a:t>
            </a:r>
            <a:r>
              <a:rPr lang="en-US" i="1" baseline="0">
                <a:latin typeface="Calibri"/>
                <a:ea typeface="Calibri"/>
                <a:cs typeface="Calibri"/>
              </a:rPr>
              <a:t> 3 book</a:t>
            </a:r>
            <a:r>
              <a:rPr lang="en-US" i="1">
                <a:latin typeface="Calibri"/>
                <a:ea typeface="Calibri"/>
                <a:cs typeface="Calibri"/>
              </a:rPr>
              <a:t>.</a:t>
            </a:r>
          </a:p>
          <a:p>
            <a:pPr marL="171450" indent="-171450">
              <a:buFont typeface="Arial"/>
              <a:buChar char="•"/>
            </a:pPr>
            <a:r>
              <a:rPr lang="en-US" i="1">
                <a:latin typeface="Calibri"/>
                <a:ea typeface="Calibri"/>
                <a:cs typeface="Calibri"/>
              </a:rPr>
              <a:t>In these books </a:t>
            </a:r>
            <a:r>
              <a:rPr lang="en-US" i="1" baseline="0">
                <a:latin typeface="Calibri"/>
                <a:ea typeface="Calibri"/>
                <a:cs typeface="Calibri"/>
              </a:rPr>
              <a:t>we encourage them to ‘blend in their heads’. This is a strategy that helps children to become fluent readers. </a:t>
            </a:r>
          </a:p>
          <a:p>
            <a:pPr marL="171450" indent="-171450">
              <a:buFont typeface="Arial"/>
              <a:buChar char="•"/>
            </a:pPr>
            <a:r>
              <a:rPr lang="en-US" i="1" baseline="0">
                <a:latin typeface="Calibri"/>
                <a:ea typeface="Calibri"/>
                <a:cs typeface="Calibri"/>
              </a:rPr>
              <a:t>Blending in your head means children say the sounds quietly in their heads and then read the whole word out loud. Eventually, this will become automatic and children can read words that they know fluently.</a:t>
            </a:r>
          </a:p>
          <a:p>
            <a:pPr marL="171450" indent="-171450">
              <a:buFont typeface="Arial"/>
              <a:buChar char="•"/>
            </a:pPr>
            <a:r>
              <a:rPr lang="en-US" i="1" baseline="0"/>
              <a:t>We will always communicate with you if we feel that your child is not blending accurately enough yet and needs additional support.</a:t>
            </a:r>
            <a:endParaRPr lang="en-US" i="1"/>
          </a:p>
          <a:p>
            <a:endParaRPr lang="en-US" i="1"/>
          </a:p>
        </p:txBody>
      </p:sp>
    </p:spTree>
    <p:extLst>
      <p:ext uri="{BB962C8B-B14F-4D97-AF65-F5344CB8AC3E}">
        <p14:creationId xmlns:p14="http://schemas.microsoft.com/office/powerpoint/2010/main" val="334833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49463" y="558800"/>
            <a:ext cx="4964112" cy="2792413"/>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introduce the process and format for reading at home</a:t>
            </a:r>
            <a:endParaRPr lang="en-US" b="0"/>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Suggested script:</a:t>
            </a:r>
            <a:endParaRPr lang="en-US" b="0">
              <a:latin typeface="Calibri" panose="020F0502020204030204" pitchFamily="34" charset="0"/>
              <a:cs typeface="Calibri" panose="020F0502020204030204" pitchFamily="34" charset="0"/>
            </a:endParaRPr>
          </a:p>
          <a:p>
            <a:pPr marL="171450" indent="-171450">
              <a:buFont typeface="Arial"/>
              <a:buChar char="•"/>
            </a:pPr>
            <a:r>
              <a:rPr lang="en-US" i="1"/>
              <a:t>As well as the ‘learning to read’ book that your child will bring home they will also bring home a book for sharing with you. </a:t>
            </a:r>
          </a:p>
          <a:p>
            <a:pPr marL="171450" indent="-171450">
              <a:buFont typeface="Arial"/>
              <a:buChar char="•"/>
            </a:pPr>
            <a:r>
              <a:rPr lang="en-US" i="1"/>
              <a:t>This shared book is SO important. This is how we are going to give them the WILL to read. </a:t>
            </a:r>
          </a:p>
          <a:p>
            <a:pPr marL="171450" indent="-171450">
              <a:buFont typeface="Arial"/>
              <a:buChar char="•"/>
            </a:pPr>
            <a:r>
              <a:rPr lang="en-US" i="1"/>
              <a:t>Please read with your child as often as you can – at least once a day if possible.</a:t>
            </a:r>
          </a:p>
          <a:p>
            <a:endParaRPr lang="en-US" i="1"/>
          </a:p>
          <a:p>
            <a:endParaRPr lang="en-US"/>
          </a:p>
        </p:txBody>
      </p:sp>
    </p:spTree>
    <p:extLst>
      <p:ext uri="{BB962C8B-B14F-4D97-AF65-F5344CB8AC3E}">
        <p14:creationId xmlns:p14="http://schemas.microsoft.com/office/powerpoint/2010/main" val="3285445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1141A-8774-41C9-82DA-D6874DED7D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7045B2-B21A-4B35-8D43-BBD402CEEA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D4DE00-B111-4BD4-96C6-CAC1962CD090}"/>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5" name="Footer Placeholder 4">
            <a:extLst>
              <a:ext uri="{FF2B5EF4-FFF2-40B4-BE49-F238E27FC236}">
                <a16:creationId xmlns:a16="http://schemas.microsoft.com/office/drawing/2014/main" id="{22138087-AAA9-42D6-AE83-06E8D8A87B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BF01E3-759A-4FCE-9E55-B0EE8257A7FF}"/>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1203881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E53C8-0514-47AE-B60C-76B360A584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440039-E55A-46CA-8E09-C0CDC5F6FC4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73E3CE-B078-4AA0-83DD-CA1659BB6874}"/>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5" name="Footer Placeholder 4">
            <a:extLst>
              <a:ext uri="{FF2B5EF4-FFF2-40B4-BE49-F238E27FC236}">
                <a16:creationId xmlns:a16="http://schemas.microsoft.com/office/drawing/2014/main" id="{B1790F9F-17E2-4193-9D20-4DC387CE11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7BBF5-EF62-4A84-8D19-B7D38F2BDB38}"/>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339641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A885-6BE4-4050-92CE-F2D0E7F77C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70D338-79FB-494C-B046-08E7867675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99EDC90-0615-466C-93DB-1C8A897CA38B}"/>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5" name="Footer Placeholder 4">
            <a:extLst>
              <a:ext uri="{FF2B5EF4-FFF2-40B4-BE49-F238E27FC236}">
                <a16:creationId xmlns:a16="http://schemas.microsoft.com/office/drawing/2014/main" id="{516F9469-B707-4529-9026-9171A885A1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111DE4-FC4E-4C97-A456-5B1FE8098BC5}"/>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2876408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55171-1BED-4765-8C36-4B463D4EEE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305D97-B663-4A18-BBC2-CCA1817ECEF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A1D027-DF05-4BDE-B7C8-C20D0652699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68A8D3-B7EA-4FA2-83B3-84BFD27C3C85}"/>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6" name="Footer Placeholder 5">
            <a:extLst>
              <a:ext uri="{FF2B5EF4-FFF2-40B4-BE49-F238E27FC236}">
                <a16:creationId xmlns:a16="http://schemas.microsoft.com/office/drawing/2014/main" id="{8D6C76BB-5521-4E93-AB35-0AA1943AE8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8BB808-DA69-4297-93AF-3916D630B518}"/>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1430047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66CED-70A5-41E2-9105-0225EEA8BC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DCD026-57FB-43D1-9271-47BE9352DD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0663F63-89B6-4C5A-8696-AC78150CD16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DD25786-A0F9-4A35-AC03-8611AAB68F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5B0000D-617E-43F9-85B0-70211B382C2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D8573B-23DA-4C64-9890-8C5437C5B257}"/>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8" name="Footer Placeholder 7">
            <a:extLst>
              <a:ext uri="{FF2B5EF4-FFF2-40B4-BE49-F238E27FC236}">
                <a16:creationId xmlns:a16="http://schemas.microsoft.com/office/drawing/2014/main" id="{A377DD83-2C7A-4EBF-80EB-F3BCDF0E6E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2716E96-196F-4B32-B645-B7DF3E573EBE}"/>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105791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465B7-8C9E-4AA5-A972-B30DBDBF4F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2071B4-286C-4859-BE69-F21BCF075640}"/>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4" name="Footer Placeholder 3">
            <a:extLst>
              <a:ext uri="{FF2B5EF4-FFF2-40B4-BE49-F238E27FC236}">
                <a16:creationId xmlns:a16="http://schemas.microsoft.com/office/drawing/2014/main" id="{B5929A14-A513-4D50-96D4-230069E38CF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16C8C5-BCF3-4CC3-BD1D-3C409A332CFD}"/>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1488080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05446E-93C9-47E4-BFC1-DDA647E66F30}"/>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3" name="Footer Placeholder 2">
            <a:extLst>
              <a:ext uri="{FF2B5EF4-FFF2-40B4-BE49-F238E27FC236}">
                <a16:creationId xmlns:a16="http://schemas.microsoft.com/office/drawing/2014/main" id="{1D426FCE-463E-484C-9252-0700CB2269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ADBFE37-D6F9-4781-91B9-B97F4B9F266F}"/>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46067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C34E3-BC4F-4822-908B-2F7EB9867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CC40AD7-7853-4D24-A0F1-77C7226F25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0FBF7C4-2DE2-4BE5-B4E0-69450826AC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7037933-6993-465D-811D-119C58D6DD36}"/>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6" name="Footer Placeholder 5">
            <a:extLst>
              <a:ext uri="{FF2B5EF4-FFF2-40B4-BE49-F238E27FC236}">
                <a16:creationId xmlns:a16="http://schemas.microsoft.com/office/drawing/2014/main" id="{67EF5413-D70C-4A89-995A-4DE71D33A9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A5C4B5-F47E-4913-B2C5-3DE69C2E4D1C}"/>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964128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5520A-2C7F-4434-8A2F-58AB7A2BD4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CA7CC34-A5A5-4A7D-82BF-420299B65E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3197424-F067-4EDE-9836-B9F1A7A4AF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CA32D-769B-4A3A-8B5C-C046E7713988}"/>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6" name="Footer Placeholder 5">
            <a:extLst>
              <a:ext uri="{FF2B5EF4-FFF2-40B4-BE49-F238E27FC236}">
                <a16:creationId xmlns:a16="http://schemas.microsoft.com/office/drawing/2014/main" id="{4146A59A-305E-4A2F-B358-6B5D9A4EA0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0E3858-284B-4652-AE92-57BCA1A10211}"/>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899490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24EE5-873E-4FBD-9F62-D9ECE6ACD7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CFAFCC-C7C2-431F-88BF-BAB114EFF5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11E4E0-735C-452F-B355-E093B806A666}"/>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5" name="Footer Placeholder 4">
            <a:extLst>
              <a:ext uri="{FF2B5EF4-FFF2-40B4-BE49-F238E27FC236}">
                <a16:creationId xmlns:a16="http://schemas.microsoft.com/office/drawing/2014/main" id="{15CB9758-66A4-4369-BE8C-972885BD9B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82142-07E1-45BC-84B5-FB736BF0CC30}"/>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372259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404DE7-2EE6-4E34-8116-1032B4F1944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CD7EC-23C5-49B7-B082-DA329AA79F4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477B2E-5640-480F-9CDE-695643CBB26C}"/>
              </a:ext>
            </a:extLst>
          </p:cNvPr>
          <p:cNvSpPr>
            <a:spLocks noGrp="1"/>
          </p:cNvSpPr>
          <p:nvPr>
            <p:ph type="dt" sz="half" idx="10"/>
          </p:nvPr>
        </p:nvSpPr>
        <p:spPr/>
        <p:txBody>
          <a:bodyPr/>
          <a:lstStyle/>
          <a:p>
            <a:fld id="{2F62A9CE-2BCB-456A-B43D-15289ACDE5BA}" type="datetimeFigureOut">
              <a:rPr lang="en-GB" smtClean="0"/>
              <a:t>23/10/2025</a:t>
            </a:fld>
            <a:endParaRPr lang="en-GB"/>
          </a:p>
        </p:txBody>
      </p:sp>
      <p:sp>
        <p:nvSpPr>
          <p:cNvPr id="5" name="Footer Placeholder 4">
            <a:extLst>
              <a:ext uri="{FF2B5EF4-FFF2-40B4-BE49-F238E27FC236}">
                <a16:creationId xmlns:a16="http://schemas.microsoft.com/office/drawing/2014/main" id="{8B3DCBAB-CC38-4F48-82C4-E564FDCB92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10353D-E3CF-49A1-A095-DBF75F5D14F0}"/>
              </a:ext>
            </a:extLst>
          </p:cNvPr>
          <p:cNvSpPr>
            <a:spLocks noGrp="1"/>
          </p:cNvSpPr>
          <p:nvPr>
            <p:ph type="sldNum" sz="quarter" idx="12"/>
          </p:nvPr>
        </p:nvSpPr>
        <p:spPr/>
        <p:txBody>
          <a:bodyPr/>
          <a:lstStyle/>
          <a:p>
            <a:fld id="{88FF2C31-D809-4340-9C01-947145465030}" type="slidenum">
              <a:rPr lang="en-GB" smtClean="0"/>
              <a:t>‹#›</a:t>
            </a:fld>
            <a:endParaRPr lang="en-GB"/>
          </a:p>
        </p:txBody>
      </p:sp>
    </p:spTree>
    <p:extLst>
      <p:ext uri="{BB962C8B-B14F-4D97-AF65-F5344CB8AC3E}">
        <p14:creationId xmlns:p14="http://schemas.microsoft.com/office/powerpoint/2010/main" val="30652040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88582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903458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71FEA-13B7-4B2D-97EC-AC1864D3E0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DE4480-88C8-410D-B7E7-EB6B83D51E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261AC5-6206-4CB2-8B82-3629D39996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62A9CE-2BCB-456A-B43D-15289ACDE5BA}" type="datetimeFigureOut">
              <a:rPr lang="en-GB" smtClean="0"/>
              <a:t>23/10/2025</a:t>
            </a:fld>
            <a:endParaRPr lang="en-GB"/>
          </a:p>
        </p:txBody>
      </p:sp>
      <p:sp>
        <p:nvSpPr>
          <p:cNvPr id="5" name="Footer Placeholder 4">
            <a:extLst>
              <a:ext uri="{FF2B5EF4-FFF2-40B4-BE49-F238E27FC236}">
                <a16:creationId xmlns:a16="http://schemas.microsoft.com/office/drawing/2014/main" id="{DBA6DE70-24EE-42AB-90FF-38C832320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0F37DE3-4E89-4631-A1AA-967E29A011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F2C31-D809-4340-9C01-947145465030}" type="slidenum">
              <a:rPr lang="en-GB" smtClean="0"/>
              <a:t>‹#›</a:t>
            </a:fld>
            <a:endParaRPr lang="en-GB"/>
          </a:p>
        </p:txBody>
      </p:sp>
    </p:spTree>
    <p:extLst>
      <p:ext uri="{BB962C8B-B14F-4D97-AF65-F5344CB8AC3E}">
        <p14:creationId xmlns:p14="http://schemas.microsoft.com/office/powerpoint/2010/main" val="158088679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tiff"/><Relationship Id="rId7" Type="http://schemas.openxmlformats.org/officeDocument/2006/relationships/image" Target="../media/image17.emf"/><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tif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1AC31-AD33-46F2-A807-2B41D6C69BDE}"/>
              </a:ext>
            </a:extLst>
          </p:cNvPr>
          <p:cNvSpPr>
            <a:spLocks noGrp="1"/>
          </p:cNvSpPr>
          <p:nvPr>
            <p:ph type="ctrTitle"/>
          </p:nvPr>
        </p:nvSpPr>
        <p:spPr>
          <a:xfrm>
            <a:off x="1316966" y="310550"/>
            <a:ext cx="9144000" cy="2387600"/>
          </a:xfrm>
        </p:spPr>
        <p:txBody>
          <a:bodyPr>
            <a:normAutofit/>
          </a:bodyPr>
          <a:lstStyle/>
          <a:p>
            <a:r>
              <a:rPr lang="en-GB" b="1">
                <a:solidFill>
                  <a:srgbClr val="FF0000"/>
                </a:solidFill>
                <a:latin typeface="Arial Black" panose="020B0A04020102020204" pitchFamily="34" charset="0"/>
              </a:rPr>
              <a:t>Six Weeks in Reception </a:t>
            </a:r>
          </a:p>
        </p:txBody>
      </p:sp>
      <p:sp>
        <p:nvSpPr>
          <p:cNvPr id="7" name="Thought Bubble: Cloud 6">
            <a:extLst>
              <a:ext uri="{FF2B5EF4-FFF2-40B4-BE49-F238E27FC236}">
                <a16:creationId xmlns:a16="http://schemas.microsoft.com/office/drawing/2014/main" id="{A06595A9-82D5-A557-0C94-5DC98F81FF9F}"/>
              </a:ext>
            </a:extLst>
          </p:cNvPr>
          <p:cNvSpPr/>
          <p:nvPr/>
        </p:nvSpPr>
        <p:spPr>
          <a:xfrm>
            <a:off x="577272" y="2949586"/>
            <a:ext cx="5031475" cy="2920620"/>
          </a:xfrm>
          <a:prstGeom prst="cloudCallout">
            <a:avLst/>
          </a:prstGeom>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TextBox 2">
            <a:extLst>
              <a:ext uri="{FF2B5EF4-FFF2-40B4-BE49-F238E27FC236}">
                <a16:creationId xmlns:a16="http://schemas.microsoft.com/office/drawing/2014/main" id="{5B6DE342-5CF0-9A99-EC27-DAA2F484EAB2}"/>
              </a:ext>
            </a:extLst>
          </p:cNvPr>
          <p:cNvSpPr txBox="1"/>
          <p:nvPr/>
        </p:nvSpPr>
        <p:spPr>
          <a:xfrm>
            <a:off x="1316966" y="3829602"/>
            <a:ext cx="3386669" cy="1384995"/>
          </a:xfrm>
          <a:prstGeom prst="rect">
            <a:avLst/>
          </a:prstGeom>
          <a:noFill/>
        </p:spPr>
        <p:txBody>
          <a:bodyPr wrap="square" rtlCol="0">
            <a:spAutoFit/>
          </a:bodyPr>
          <a:lstStyle/>
          <a:p>
            <a:pPr algn="ctr"/>
            <a:r>
              <a:rPr lang="en-GB" sz="2800" b="1"/>
              <a:t>How has your child’s transition to school been?</a:t>
            </a:r>
          </a:p>
        </p:txBody>
      </p:sp>
      <p:sp>
        <p:nvSpPr>
          <p:cNvPr id="8" name="Thought Bubble: Cloud 7">
            <a:extLst>
              <a:ext uri="{FF2B5EF4-FFF2-40B4-BE49-F238E27FC236}">
                <a16:creationId xmlns:a16="http://schemas.microsoft.com/office/drawing/2014/main" id="{113E6F6A-6FBE-BA3F-8E44-1DFE91E66F9D}"/>
              </a:ext>
            </a:extLst>
          </p:cNvPr>
          <p:cNvSpPr/>
          <p:nvPr/>
        </p:nvSpPr>
        <p:spPr>
          <a:xfrm>
            <a:off x="6702769" y="2949587"/>
            <a:ext cx="5031475" cy="2920620"/>
          </a:xfrm>
          <a:prstGeom prst="cloudCallout">
            <a:avLst/>
          </a:prstGeom>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TextBox 8">
            <a:extLst>
              <a:ext uri="{FF2B5EF4-FFF2-40B4-BE49-F238E27FC236}">
                <a16:creationId xmlns:a16="http://schemas.microsoft.com/office/drawing/2014/main" id="{CCE38AC7-596F-622B-0703-9E91F7B6EDAB}"/>
              </a:ext>
            </a:extLst>
          </p:cNvPr>
          <p:cNvSpPr txBox="1"/>
          <p:nvPr/>
        </p:nvSpPr>
        <p:spPr>
          <a:xfrm>
            <a:off x="7525171" y="3614159"/>
            <a:ext cx="3386669" cy="1815882"/>
          </a:xfrm>
          <a:prstGeom prst="rect">
            <a:avLst/>
          </a:prstGeom>
          <a:noFill/>
        </p:spPr>
        <p:txBody>
          <a:bodyPr wrap="square" rtlCol="0">
            <a:spAutoFit/>
          </a:bodyPr>
          <a:lstStyle/>
          <a:p>
            <a:pPr algn="ctr"/>
            <a:r>
              <a:rPr lang="en-GB" sz="2800" b="1"/>
              <a:t>What have been the positives about your child’s transition to school?</a:t>
            </a:r>
          </a:p>
        </p:txBody>
      </p:sp>
      <p:pic>
        <p:nvPicPr>
          <p:cNvPr id="5" name="Picture 4">
            <a:extLst>
              <a:ext uri="{FF2B5EF4-FFF2-40B4-BE49-F238E27FC236}">
                <a16:creationId xmlns:a16="http://schemas.microsoft.com/office/drawing/2014/main" id="{76DC1BC3-AED0-B139-0B06-57C5C17109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21985" y="172823"/>
            <a:ext cx="1395730" cy="1424305"/>
          </a:xfrm>
          <a:prstGeom prst="flowChartConnector">
            <a:avLst/>
          </a:prstGeom>
          <a:noFill/>
          <a:ln>
            <a:noFill/>
          </a:ln>
        </p:spPr>
      </p:pic>
    </p:spTree>
    <p:extLst>
      <p:ext uri="{BB962C8B-B14F-4D97-AF65-F5344CB8AC3E}">
        <p14:creationId xmlns:p14="http://schemas.microsoft.com/office/powerpoint/2010/main" val="145081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DE7E48-3142-3C54-4C85-9BB26E37B8A6}"/>
              </a:ext>
            </a:extLst>
          </p:cNvPr>
          <p:cNvPicPr>
            <a:picLocks noChangeAspect="1"/>
          </p:cNvPicPr>
          <p:nvPr/>
        </p:nvPicPr>
        <p:blipFill>
          <a:blip r:embed="rId2"/>
          <a:stretch>
            <a:fillRect/>
          </a:stretch>
        </p:blipFill>
        <p:spPr>
          <a:xfrm>
            <a:off x="1280440" y="2241340"/>
            <a:ext cx="9631119" cy="2076740"/>
          </a:xfrm>
          <a:prstGeom prst="rect">
            <a:avLst/>
          </a:prstGeom>
        </p:spPr>
      </p:pic>
    </p:spTree>
    <p:extLst>
      <p:ext uri="{BB962C8B-B14F-4D97-AF65-F5344CB8AC3E}">
        <p14:creationId xmlns:p14="http://schemas.microsoft.com/office/powerpoint/2010/main" val="2877510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40E12-85CC-40F3-B9F5-386B3A2BC92C}"/>
              </a:ext>
            </a:extLst>
          </p:cNvPr>
          <p:cNvSpPr>
            <a:spLocks noGrp="1"/>
          </p:cNvSpPr>
          <p:nvPr>
            <p:ph type="title"/>
          </p:nvPr>
        </p:nvSpPr>
        <p:spPr/>
        <p:txBody>
          <a:bodyPr/>
          <a:lstStyle/>
          <a:p>
            <a:r>
              <a:rPr lang="en-GB" b="1">
                <a:solidFill>
                  <a:srgbClr val="FF0000"/>
                </a:solidFill>
                <a:latin typeface="SassoonPrimaryInfant" pitchFamily="2" charset="0"/>
              </a:rPr>
              <a:t>Our Reception Ethos</a:t>
            </a:r>
          </a:p>
        </p:txBody>
      </p:sp>
      <p:sp>
        <p:nvSpPr>
          <p:cNvPr id="3" name="Content Placeholder 2">
            <a:extLst>
              <a:ext uri="{FF2B5EF4-FFF2-40B4-BE49-F238E27FC236}">
                <a16:creationId xmlns:a16="http://schemas.microsoft.com/office/drawing/2014/main" id="{B9DA90AD-6A1C-47CB-9023-D85DE2741D2B}"/>
              </a:ext>
            </a:extLst>
          </p:cNvPr>
          <p:cNvSpPr>
            <a:spLocks noGrp="1"/>
          </p:cNvSpPr>
          <p:nvPr>
            <p:ph idx="1"/>
          </p:nvPr>
        </p:nvSpPr>
        <p:spPr/>
        <p:txBody>
          <a:bodyPr>
            <a:normAutofit/>
          </a:bodyPr>
          <a:lstStyle/>
          <a:p>
            <a:r>
              <a:rPr lang="en-GB">
                <a:latin typeface="SassoonPrimaryInfant" pitchFamily="2" charset="0"/>
              </a:rPr>
              <a:t>What happens early, matters for a lifetime </a:t>
            </a:r>
          </a:p>
          <a:p>
            <a:r>
              <a:rPr lang="en-GB">
                <a:latin typeface="SassoonPrimaryInfant" pitchFamily="2" charset="0"/>
              </a:rPr>
              <a:t>We want children to be highly motivated, inquisitive and independent learners</a:t>
            </a:r>
          </a:p>
          <a:p>
            <a:r>
              <a:rPr lang="en-GB">
                <a:latin typeface="SassoonPrimaryInfant" pitchFamily="2" charset="0"/>
              </a:rPr>
              <a:t>We help children to build strong foundations of knowledge and skills, which builds on what the children know, can remember and do</a:t>
            </a:r>
          </a:p>
          <a:p>
            <a:r>
              <a:rPr lang="en-GB">
                <a:latin typeface="SassoonPrimaryInfant" pitchFamily="2" charset="0"/>
              </a:rPr>
              <a:t>We are ambitious and staff are highly skilled to provide challenge </a:t>
            </a:r>
          </a:p>
          <a:p>
            <a:r>
              <a:rPr lang="en-GB">
                <a:latin typeface="SassoonPrimaryInfant" pitchFamily="2" charset="0"/>
              </a:rPr>
              <a:t>We promote a love of learning through practical and first-hand experiences</a:t>
            </a:r>
          </a:p>
          <a:p>
            <a:r>
              <a:rPr lang="en-GB">
                <a:latin typeface="SassoonPrimaryInfant" pitchFamily="2" charset="0"/>
              </a:rPr>
              <a:t>Play based learning </a:t>
            </a:r>
          </a:p>
          <a:p>
            <a:endParaRPr lang="en-GB"/>
          </a:p>
        </p:txBody>
      </p:sp>
    </p:spTree>
    <p:extLst>
      <p:ext uri="{BB962C8B-B14F-4D97-AF65-F5344CB8AC3E}">
        <p14:creationId xmlns:p14="http://schemas.microsoft.com/office/powerpoint/2010/main" val="2917554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69D15-6983-08C9-1C25-1AF69664EC7D}"/>
              </a:ext>
            </a:extLst>
          </p:cNvPr>
          <p:cNvSpPr>
            <a:spLocks noGrp="1"/>
          </p:cNvSpPr>
          <p:nvPr>
            <p:ph type="title"/>
          </p:nvPr>
        </p:nvSpPr>
        <p:spPr>
          <a:xfrm>
            <a:off x="838200" y="267840"/>
            <a:ext cx="10515600" cy="1325563"/>
          </a:xfrm>
        </p:spPr>
        <p:txBody>
          <a:bodyPr>
            <a:normAutofit/>
          </a:bodyPr>
          <a:lstStyle/>
          <a:p>
            <a:r>
              <a:rPr lang="en-GB" sz="4000" b="1">
                <a:solidFill>
                  <a:srgbClr val="FF0000"/>
                </a:solidFill>
                <a:latin typeface="Sassoon Primary" panose="00000400000000000000" pitchFamily="2" charset="0"/>
              </a:rPr>
              <a:t>We build upon the foundations of your child’s learning in Nursery…</a:t>
            </a:r>
          </a:p>
        </p:txBody>
      </p:sp>
      <p:graphicFrame>
        <p:nvGraphicFramePr>
          <p:cNvPr id="4" name="Table 3">
            <a:extLst>
              <a:ext uri="{FF2B5EF4-FFF2-40B4-BE49-F238E27FC236}">
                <a16:creationId xmlns:a16="http://schemas.microsoft.com/office/drawing/2014/main" id="{DA379400-8DE7-5B2E-D6AA-ED8E0611B743}"/>
              </a:ext>
            </a:extLst>
          </p:cNvPr>
          <p:cNvGraphicFramePr>
            <a:graphicFrameLocks noGrp="1"/>
          </p:cNvGraphicFramePr>
          <p:nvPr>
            <p:extLst>
              <p:ext uri="{D42A27DB-BD31-4B8C-83A1-F6EECF244321}">
                <p14:modId xmlns:p14="http://schemas.microsoft.com/office/powerpoint/2010/main" val="141261778"/>
              </p:ext>
            </p:extLst>
          </p:nvPr>
        </p:nvGraphicFramePr>
        <p:xfrm>
          <a:off x="337351" y="1593403"/>
          <a:ext cx="11265764" cy="5147322"/>
        </p:xfrm>
        <a:graphic>
          <a:graphicData uri="http://schemas.openxmlformats.org/drawingml/2006/table">
            <a:tbl>
              <a:tblPr firstRow="1" bandRow="1">
                <a:tableStyleId>{5C22544A-7EE6-4342-B048-85BDC9FD1C3A}</a:tableStyleId>
              </a:tblPr>
              <a:tblGrid>
                <a:gridCol w="5297749">
                  <a:extLst>
                    <a:ext uri="{9D8B030D-6E8A-4147-A177-3AD203B41FA5}">
                      <a16:colId xmlns:a16="http://schemas.microsoft.com/office/drawing/2014/main" val="3068834417"/>
                    </a:ext>
                  </a:extLst>
                </a:gridCol>
                <a:gridCol w="5968015">
                  <a:extLst>
                    <a:ext uri="{9D8B030D-6E8A-4147-A177-3AD203B41FA5}">
                      <a16:colId xmlns:a16="http://schemas.microsoft.com/office/drawing/2014/main" val="3380030085"/>
                    </a:ext>
                  </a:extLst>
                </a:gridCol>
              </a:tblGrid>
              <a:tr h="352175">
                <a:tc>
                  <a:txBody>
                    <a:bodyPr/>
                    <a:lstStyle/>
                    <a:p>
                      <a:pPr algn="ctr"/>
                      <a:r>
                        <a:rPr lang="en-GB">
                          <a:latin typeface="Sassoon Primary" panose="00000400000000000000" pitchFamily="2" charset="0"/>
                        </a:rPr>
                        <a:t>Nursery provision</a:t>
                      </a:r>
                    </a:p>
                  </a:txBody>
                  <a:tcPr/>
                </a:tc>
                <a:tc>
                  <a:txBody>
                    <a:bodyPr/>
                    <a:lstStyle/>
                    <a:p>
                      <a:pPr algn="ctr"/>
                      <a:r>
                        <a:rPr lang="en-GB">
                          <a:latin typeface="Sassoon Primary" panose="00000400000000000000" pitchFamily="2" charset="0"/>
                        </a:rPr>
                        <a:t>School provision</a:t>
                      </a:r>
                    </a:p>
                  </a:txBody>
                  <a:tcPr/>
                </a:tc>
                <a:extLst>
                  <a:ext uri="{0D108BD9-81ED-4DB2-BD59-A6C34878D82A}">
                    <a16:rowId xmlns:a16="http://schemas.microsoft.com/office/drawing/2014/main" val="26777974"/>
                  </a:ext>
                </a:extLst>
              </a:tr>
              <a:tr h="792394">
                <a:tc>
                  <a:txBody>
                    <a:bodyPr/>
                    <a:lstStyle/>
                    <a:p>
                      <a:r>
                        <a:rPr lang="en-GB" sz="1600">
                          <a:latin typeface="Sassoon Primary" panose="00000400000000000000" pitchFamily="2" charset="0"/>
                        </a:rPr>
                        <a:t>Ratio of adults </a:t>
                      </a:r>
                      <a:r>
                        <a:rPr lang="en-GB" sz="1600" b="1">
                          <a:latin typeface="Sassoon Primary" panose="00000400000000000000" pitchFamily="2" charset="0"/>
                        </a:rPr>
                        <a:t>1:8 (or 1:5 for Level 2 trained staff or under 2s)</a:t>
                      </a:r>
                    </a:p>
                  </a:txBody>
                  <a:tcPr/>
                </a:tc>
                <a:tc>
                  <a:txBody>
                    <a:bodyPr/>
                    <a:lstStyle/>
                    <a:p>
                      <a:r>
                        <a:rPr lang="en-GB" sz="1600">
                          <a:latin typeface="Sassoon Primary" panose="00000400000000000000" pitchFamily="2" charset="0"/>
                        </a:rPr>
                        <a:t>Ratio of adults </a:t>
                      </a:r>
                      <a:r>
                        <a:rPr lang="en-GB" sz="1600" b="1">
                          <a:latin typeface="Sassoon Primary" panose="00000400000000000000" pitchFamily="2" charset="0"/>
                        </a:rPr>
                        <a:t>1:30</a:t>
                      </a:r>
                    </a:p>
                    <a:p>
                      <a:r>
                        <a:rPr lang="en-GB" sz="1600">
                          <a:latin typeface="Sassoon Primary" panose="00000400000000000000" pitchFamily="2" charset="0"/>
                        </a:rPr>
                        <a:t>We are very lucky to have teaching assistants to support in class- typically this would be one per class</a:t>
                      </a:r>
                    </a:p>
                  </a:txBody>
                  <a:tcPr/>
                </a:tc>
                <a:extLst>
                  <a:ext uri="{0D108BD9-81ED-4DB2-BD59-A6C34878D82A}">
                    <a16:rowId xmlns:a16="http://schemas.microsoft.com/office/drawing/2014/main" val="3980128963"/>
                  </a:ext>
                </a:extLst>
              </a:tr>
              <a:tr h="1027178">
                <a:tc>
                  <a:txBody>
                    <a:bodyPr/>
                    <a:lstStyle/>
                    <a:p>
                      <a:r>
                        <a:rPr lang="en-GB" sz="1600">
                          <a:latin typeface="Sassoon Primary" panose="00000400000000000000" pitchFamily="2" charset="0"/>
                        </a:rPr>
                        <a:t>Communication books or a one-to-one handover at the end of the day</a:t>
                      </a:r>
                    </a:p>
                  </a:txBody>
                  <a:tcPr/>
                </a:tc>
                <a:tc>
                  <a:txBody>
                    <a:bodyPr/>
                    <a:lstStyle/>
                    <a:p>
                      <a:r>
                        <a:rPr lang="en-GB" sz="1600">
                          <a:latin typeface="Sassoon Primary" panose="00000400000000000000" pitchFamily="2" charset="0"/>
                        </a:rPr>
                        <a:t>This is not typical in a school environment. With 30 children going home at the same time, we are unable to do a handover with each parent. We use Class Dojo to communicate main messages to parents and to give a general update about what we have been learning. </a:t>
                      </a:r>
                    </a:p>
                  </a:txBody>
                  <a:tcPr/>
                </a:tc>
                <a:extLst>
                  <a:ext uri="{0D108BD9-81ED-4DB2-BD59-A6C34878D82A}">
                    <a16:rowId xmlns:a16="http://schemas.microsoft.com/office/drawing/2014/main" val="3866412178"/>
                  </a:ext>
                </a:extLst>
              </a:tr>
              <a:tr h="1731528">
                <a:tc>
                  <a:txBody>
                    <a:bodyPr/>
                    <a:lstStyle/>
                    <a:p>
                      <a:r>
                        <a:rPr lang="en-GB" sz="1600">
                          <a:latin typeface="Sassoon Primary" panose="00000400000000000000" pitchFamily="2" charset="0"/>
                        </a:rPr>
                        <a:t>Diary of what your child has eaten at nursery</a:t>
                      </a:r>
                    </a:p>
                  </a:txBody>
                  <a:tcPr/>
                </a:tc>
                <a:tc>
                  <a:txBody>
                    <a:bodyPr/>
                    <a:lstStyle/>
                    <a:p>
                      <a:r>
                        <a:rPr lang="en-GB" sz="1600">
                          <a:latin typeface="Sassoon Primary" panose="00000400000000000000" pitchFamily="2" charset="0"/>
                        </a:rPr>
                        <a:t>Teachers stay in the hall to settle the children to eat their lunch. They do not stay with them for the whole of the lunch break. We have midday meal supervisors to monitor and provide support where needed. </a:t>
                      </a:r>
                    </a:p>
                    <a:p>
                      <a:r>
                        <a:rPr lang="en-GB" sz="1600">
                          <a:latin typeface="Sassoon Primary" panose="00000400000000000000" pitchFamily="2" charset="0"/>
                        </a:rPr>
                        <a:t>Children go outside on the playground once they have eaten, with the whole school. They are supervised by teaching assistants (normally 4 or 5 adults).</a:t>
                      </a:r>
                    </a:p>
                  </a:txBody>
                  <a:tcPr/>
                </a:tc>
                <a:extLst>
                  <a:ext uri="{0D108BD9-81ED-4DB2-BD59-A6C34878D82A}">
                    <a16:rowId xmlns:a16="http://schemas.microsoft.com/office/drawing/2014/main" val="3941148768"/>
                  </a:ext>
                </a:extLst>
              </a:tr>
              <a:tr h="1093482">
                <a:tc>
                  <a:txBody>
                    <a:bodyPr/>
                    <a:lstStyle/>
                    <a:p>
                      <a:r>
                        <a:rPr lang="en-GB" sz="1600">
                          <a:latin typeface="Sassoon Primary" panose="00000400000000000000" pitchFamily="2" charset="0"/>
                        </a:rPr>
                        <a:t>One-to-one key worker meetings</a:t>
                      </a:r>
                    </a:p>
                    <a:p>
                      <a:endParaRPr lang="en-GB" sz="1600">
                        <a:latin typeface="Sassoon Primary" panose="00000400000000000000" pitchFamily="2" charset="0"/>
                      </a:endParaRPr>
                    </a:p>
                  </a:txBody>
                  <a:tcPr/>
                </a:tc>
                <a:tc>
                  <a:txBody>
                    <a:bodyPr/>
                    <a:lstStyle/>
                    <a:p>
                      <a:r>
                        <a:rPr lang="en-GB" sz="1600">
                          <a:latin typeface="Sassoon Primary" panose="00000400000000000000" pitchFamily="2" charset="0"/>
                        </a:rPr>
                        <a:t>We hold two parents evenings a year where you can make an appointment to have a 10 minute meeting with your child’s class teacher to find out about their progress. We write a formal written report at the end of the school year.</a:t>
                      </a:r>
                    </a:p>
                  </a:txBody>
                  <a:tcPr/>
                </a:tc>
                <a:extLst>
                  <a:ext uri="{0D108BD9-81ED-4DB2-BD59-A6C34878D82A}">
                    <a16:rowId xmlns:a16="http://schemas.microsoft.com/office/drawing/2014/main" val="2153102244"/>
                  </a:ext>
                </a:extLst>
              </a:tr>
            </a:tbl>
          </a:graphicData>
        </a:graphic>
      </p:graphicFrame>
    </p:spTree>
    <p:extLst>
      <p:ext uri="{BB962C8B-B14F-4D97-AF65-F5344CB8AC3E}">
        <p14:creationId xmlns:p14="http://schemas.microsoft.com/office/powerpoint/2010/main" val="4263165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3C3B5E-C12F-0178-0109-D5FFB09FD3C9}"/>
              </a:ext>
            </a:extLst>
          </p:cNvPr>
          <p:cNvPicPr>
            <a:picLocks noChangeAspect="1"/>
          </p:cNvPicPr>
          <p:nvPr/>
        </p:nvPicPr>
        <p:blipFill rotWithShape="1">
          <a:blip r:embed="rId2"/>
          <a:srcRect l="22031" t="28055" r="52344" b="11528"/>
          <a:stretch/>
        </p:blipFill>
        <p:spPr>
          <a:xfrm>
            <a:off x="942975" y="270940"/>
            <a:ext cx="4762500" cy="6316120"/>
          </a:xfrm>
          <a:prstGeom prst="rect">
            <a:avLst/>
          </a:prstGeom>
        </p:spPr>
      </p:pic>
      <p:sp>
        <p:nvSpPr>
          <p:cNvPr id="7" name="TextBox 6">
            <a:extLst>
              <a:ext uri="{FF2B5EF4-FFF2-40B4-BE49-F238E27FC236}">
                <a16:creationId xmlns:a16="http://schemas.microsoft.com/office/drawing/2014/main" id="{F0EEF017-7559-0F50-1BBD-725C96774761}"/>
              </a:ext>
            </a:extLst>
          </p:cNvPr>
          <p:cNvSpPr txBox="1"/>
          <p:nvPr/>
        </p:nvSpPr>
        <p:spPr>
          <a:xfrm>
            <a:off x="6343650" y="1285875"/>
            <a:ext cx="4981575" cy="4524315"/>
          </a:xfrm>
          <a:prstGeom prst="rect">
            <a:avLst/>
          </a:prstGeom>
          <a:noFill/>
        </p:spPr>
        <p:txBody>
          <a:bodyPr wrap="square" rtlCol="0">
            <a:spAutoFit/>
          </a:bodyPr>
          <a:lstStyle/>
          <a:p>
            <a:r>
              <a:rPr lang="en-GB" sz="2400">
                <a:latin typeface="Sassoon Primary" panose="00000400000000000000" pitchFamily="2" charset="0"/>
              </a:rPr>
              <a:t>Our school values are displayed around the school. We refer to these in our learning time and our assemblies are also linked to our school values.</a:t>
            </a:r>
          </a:p>
          <a:p>
            <a:endParaRPr lang="en-GB" sz="2400">
              <a:latin typeface="Sassoon Primary" panose="00000400000000000000" pitchFamily="2" charset="0"/>
            </a:endParaRPr>
          </a:p>
          <a:p>
            <a:r>
              <a:rPr lang="en-GB" sz="2400">
                <a:latin typeface="Sassoon Primary" panose="00000400000000000000" pitchFamily="2" charset="0"/>
              </a:rPr>
              <a:t>Every Friday after half term, we will attend a whole school celebration assembly where we award one child from each class who has been working hard to demonstrate a school value. Every child will get the certificate at some point over the year!</a:t>
            </a:r>
          </a:p>
        </p:txBody>
      </p:sp>
    </p:spTree>
    <p:extLst>
      <p:ext uri="{BB962C8B-B14F-4D97-AF65-F5344CB8AC3E}">
        <p14:creationId xmlns:p14="http://schemas.microsoft.com/office/powerpoint/2010/main" val="2608414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26D63B-D9F5-8220-A38E-91EDEA43F9B9}"/>
              </a:ext>
            </a:extLst>
          </p:cNvPr>
          <p:cNvSpPr>
            <a:spLocks noGrp="1"/>
          </p:cNvSpPr>
          <p:nvPr>
            <p:ph idx="1"/>
          </p:nvPr>
        </p:nvSpPr>
        <p:spPr/>
        <p:txBody>
          <a:bodyPr>
            <a:normAutofit fontScale="92500" lnSpcReduction="10000"/>
          </a:bodyPr>
          <a:lstStyle/>
          <a:p>
            <a:r>
              <a:rPr lang="en-GB">
                <a:latin typeface="Sassoon Primary" panose="00000400000000000000" pitchFamily="2" charset="0"/>
              </a:rPr>
              <a:t>At school, your child will learn how to behave and be sociable with many children- we have 71 children in Reception! </a:t>
            </a:r>
          </a:p>
          <a:p>
            <a:r>
              <a:rPr lang="en-GB">
                <a:latin typeface="Sassoon Primary" panose="00000400000000000000" pitchFamily="2" charset="0"/>
              </a:rPr>
              <a:t>Children’s personalities vary- as do adults!</a:t>
            </a:r>
          </a:p>
          <a:p>
            <a:r>
              <a:rPr lang="en-GB">
                <a:latin typeface="Sassoon Primary" panose="00000400000000000000" pitchFamily="2" charset="0"/>
              </a:rPr>
              <a:t>PSED is a key part of our learning experiences in Reception</a:t>
            </a:r>
          </a:p>
          <a:p>
            <a:r>
              <a:rPr lang="en-GB">
                <a:latin typeface="Sassoon Primary" panose="00000400000000000000" pitchFamily="2" charset="0"/>
              </a:rPr>
              <a:t>We create class valued behaviours at the beginning of the year</a:t>
            </a:r>
          </a:p>
          <a:p>
            <a:r>
              <a:rPr lang="en-GB">
                <a:latin typeface="Sassoon Primary" panose="00000400000000000000" pitchFamily="2" charset="0"/>
              </a:rPr>
              <a:t>The children in Reception are 4 and 5 years old- we don’t expect them to be socially and emotionally mature- that is what we teach them at school, with your help and support at home</a:t>
            </a:r>
          </a:p>
          <a:p>
            <a:r>
              <a:rPr lang="en-GB">
                <a:latin typeface="Sassoon Primary" panose="00000400000000000000" pitchFamily="2" charset="0"/>
              </a:rPr>
              <a:t>You can support your child by reinforcing the school valued behaviours, building up independence and encouraging your child to let an adult know if they need help</a:t>
            </a:r>
          </a:p>
        </p:txBody>
      </p:sp>
      <p:sp>
        <p:nvSpPr>
          <p:cNvPr id="6" name="Title 1">
            <a:extLst>
              <a:ext uri="{FF2B5EF4-FFF2-40B4-BE49-F238E27FC236}">
                <a16:creationId xmlns:a16="http://schemas.microsoft.com/office/drawing/2014/main" id="{D0B4C98E-6C4F-C815-E0DA-7B8F64458FDB}"/>
              </a:ext>
            </a:extLst>
          </p:cNvPr>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solidFill>
                  <a:srgbClr val="FF0000"/>
                </a:solidFill>
                <a:latin typeface="SassoonPrimaryInfant" pitchFamily="2" charset="0"/>
              </a:rPr>
              <a:t>Personal, Social and Emotional Development</a:t>
            </a:r>
          </a:p>
        </p:txBody>
      </p:sp>
    </p:spTree>
    <p:extLst>
      <p:ext uri="{BB962C8B-B14F-4D97-AF65-F5344CB8AC3E}">
        <p14:creationId xmlns:p14="http://schemas.microsoft.com/office/powerpoint/2010/main" val="133644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EF726D-FD9C-0323-B4D8-78104E4FA7AF}"/>
              </a:ext>
            </a:extLst>
          </p:cNvPr>
          <p:cNvPicPr>
            <a:picLocks noChangeAspect="1"/>
          </p:cNvPicPr>
          <p:nvPr/>
        </p:nvPicPr>
        <p:blipFill rotWithShape="1">
          <a:blip r:embed="rId2"/>
          <a:srcRect l="23829" t="29444" r="53203" b="16250"/>
          <a:stretch/>
        </p:blipFill>
        <p:spPr>
          <a:xfrm>
            <a:off x="257822" y="171854"/>
            <a:ext cx="3505200" cy="4661678"/>
          </a:xfrm>
          <a:prstGeom prst="rect">
            <a:avLst/>
          </a:prstGeom>
        </p:spPr>
      </p:pic>
      <p:pic>
        <p:nvPicPr>
          <p:cNvPr id="7" name="Picture 6">
            <a:extLst>
              <a:ext uri="{FF2B5EF4-FFF2-40B4-BE49-F238E27FC236}">
                <a16:creationId xmlns:a16="http://schemas.microsoft.com/office/drawing/2014/main" id="{6F3C159A-F070-A5FD-2B6B-AB5A2D013CC4}"/>
              </a:ext>
            </a:extLst>
          </p:cNvPr>
          <p:cNvPicPr>
            <a:picLocks noChangeAspect="1"/>
          </p:cNvPicPr>
          <p:nvPr/>
        </p:nvPicPr>
        <p:blipFill rotWithShape="1">
          <a:blip r:embed="rId3"/>
          <a:srcRect l="22578" t="27361" r="52422" b="16339"/>
          <a:stretch/>
        </p:blipFill>
        <p:spPr>
          <a:xfrm>
            <a:off x="4076699" y="1423987"/>
            <a:ext cx="3838575" cy="4862514"/>
          </a:xfrm>
          <a:prstGeom prst="rect">
            <a:avLst/>
          </a:prstGeom>
        </p:spPr>
      </p:pic>
      <p:pic>
        <p:nvPicPr>
          <p:cNvPr id="9" name="Picture 8">
            <a:extLst>
              <a:ext uri="{FF2B5EF4-FFF2-40B4-BE49-F238E27FC236}">
                <a16:creationId xmlns:a16="http://schemas.microsoft.com/office/drawing/2014/main" id="{F2867D8C-8C98-909F-7937-DF60D6C61C70}"/>
              </a:ext>
            </a:extLst>
          </p:cNvPr>
          <p:cNvPicPr>
            <a:picLocks noChangeAspect="1"/>
          </p:cNvPicPr>
          <p:nvPr/>
        </p:nvPicPr>
        <p:blipFill rotWithShape="1">
          <a:blip r:embed="rId4"/>
          <a:srcRect l="22031" t="29097" r="54927" b="15834"/>
          <a:stretch/>
        </p:blipFill>
        <p:spPr>
          <a:xfrm>
            <a:off x="8228951" y="252410"/>
            <a:ext cx="3580753" cy="4813888"/>
          </a:xfrm>
          <a:prstGeom prst="rect">
            <a:avLst/>
          </a:prstGeom>
        </p:spPr>
      </p:pic>
    </p:spTree>
    <p:extLst>
      <p:ext uri="{BB962C8B-B14F-4D97-AF65-F5344CB8AC3E}">
        <p14:creationId xmlns:p14="http://schemas.microsoft.com/office/powerpoint/2010/main" val="1230923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7C59969-C3AB-64FF-822A-FDA4E2440BF4}"/>
              </a:ext>
            </a:extLst>
          </p:cNvPr>
          <p:cNvPicPr>
            <a:picLocks noChangeAspect="1"/>
          </p:cNvPicPr>
          <p:nvPr/>
        </p:nvPicPr>
        <p:blipFill rotWithShape="1">
          <a:blip r:embed="rId2"/>
          <a:srcRect l="18312" t="23948" r="17044" b="8220"/>
          <a:stretch/>
        </p:blipFill>
        <p:spPr>
          <a:xfrm>
            <a:off x="914400" y="248574"/>
            <a:ext cx="9800947" cy="6427656"/>
          </a:xfrm>
          <a:prstGeom prst="rect">
            <a:avLst/>
          </a:prstGeom>
        </p:spPr>
      </p:pic>
    </p:spTree>
    <p:extLst>
      <p:ext uri="{BB962C8B-B14F-4D97-AF65-F5344CB8AC3E}">
        <p14:creationId xmlns:p14="http://schemas.microsoft.com/office/powerpoint/2010/main" val="3963339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5A8B5-BACA-4EA3-99B7-CE4D778B5926}"/>
              </a:ext>
            </a:extLst>
          </p:cNvPr>
          <p:cNvSpPr>
            <a:spLocks noGrp="1"/>
          </p:cNvSpPr>
          <p:nvPr>
            <p:ph type="title"/>
          </p:nvPr>
        </p:nvSpPr>
        <p:spPr/>
        <p:txBody>
          <a:bodyPr/>
          <a:lstStyle/>
          <a:p>
            <a:r>
              <a:rPr lang="en-GB" b="1">
                <a:solidFill>
                  <a:srgbClr val="FF0000"/>
                </a:solidFill>
                <a:latin typeface="SassoonPrimaryInfant" pitchFamily="2" charset="0"/>
              </a:rPr>
              <a:t>How does my child learn in Reception?</a:t>
            </a:r>
          </a:p>
        </p:txBody>
      </p:sp>
      <p:sp>
        <p:nvSpPr>
          <p:cNvPr id="3" name="Content Placeholder 2">
            <a:extLst>
              <a:ext uri="{FF2B5EF4-FFF2-40B4-BE49-F238E27FC236}">
                <a16:creationId xmlns:a16="http://schemas.microsoft.com/office/drawing/2014/main" id="{6D0803C9-B925-4A15-9FD5-FF4B9DFB3694}"/>
              </a:ext>
            </a:extLst>
          </p:cNvPr>
          <p:cNvSpPr>
            <a:spLocks noGrp="1"/>
          </p:cNvSpPr>
          <p:nvPr>
            <p:ph idx="1"/>
          </p:nvPr>
        </p:nvSpPr>
        <p:spPr>
          <a:xfrm>
            <a:off x="838200" y="1825625"/>
            <a:ext cx="10515600" cy="4351338"/>
          </a:xfrm>
        </p:spPr>
        <p:txBody>
          <a:bodyPr>
            <a:normAutofit lnSpcReduction="10000"/>
          </a:bodyPr>
          <a:lstStyle/>
          <a:p>
            <a:pPr marL="0" indent="0">
              <a:buNone/>
            </a:pPr>
            <a:r>
              <a:rPr lang="en-GB">
                <a:latin typeface="SassoonPrimaryInfant" pitchFamily="2" charset="0"/>
              </a:rPr>
              <a:t>Reception children learn through a balance of </a:t>
            </a:r>
            <a:r>
              <a:rPr lang="en-GB" b="1">
                <a:latin typeface="SassoonPrimaryInfant" pitchFamily="2" charset="0"/>
              </a:rPr>
              <a:t>whole class teaching</a:t>
            </a:r>
            <a:r>
              <a:rPr lang="en-GB">
                <a:latin typeface="SassoonPrimaryInfant" pitchFamily="2" charset="0"/>
              </a:rPr>
              <a:t>, </a:t>
            </a:r>
            <a:r>
              <a:rPr lang="en-GB" b="1">
                <a:latin typeface="SassoonPrimaryInfant" pitchFamily="2" charset="0"/>
              </a:rPr>
              <a:t>small group work</a:t>
            </a:r>
            <a:r>
              <a:rPr lang="en-GB">
                <a:latin typeface="SassoonPrimaryInfant" pitchFamily="2" charset="0"/>
              </a:rPr>
              <a:t>, </a:t>
            </a:r>
            <a:r>
              <a:rPr lang="en-GB" b="1">
                <a:latin typeface="SassoonPrimaryInfant" pitchFamily="2" charset="0"/>
              </a:rPr>
              <a:t>one to one support </a:t>
            </a:r>
            <a:r>
              <a:rPr lang="en-GB">
                <a:latin typeface="SassoonPrimaryInfant" pitchFamily="2" charset="0"/>
              </a:rPr>
              <a:t>and through </a:t>
            </a:r>
            <a:r>
              <a:rPr lang="en-GB" b="1">
                <a:latin typeface="SassoonPrimaryInfant" pitchFamily="2" charset="0"/>
              </a:rPr>
              <a:t>child-initiated play </a:t>
            </a:r>
            <a:r>
              <a:rPr lang="en-GB">
                <a:latin typeface="SassoonPrimaryInfant" pitchFamily="2" charset="0"/>
              </a:rPr>
              <a:t>opportunities. </a:t>
            </a:r>
          </a:p>
          <a:p>
            <a:pPr marL="0" indent="0">
              <a:buNone/>
            </a:pPr>
            <a:endParaRPr lang="en-GB">
              <a:latin typeface="SassoonPrimaryInfant" pitchFamily="2" charset="0"/>
            </a:endParaRPr>
          </a:p>
          <a:p>
            <a:pPr marL="0" indent="0">
              <a:buNone/>
            </a:pPr>
            <a:r>
              <a:rPr lang="en-GB">
                <a:latin typeface="SassoonPrimaryInfant" pitchFamily="2" charset="0"/>
              </a:rPr>
              <a:t>We value the importance of play. At school, we call this time of day ‘</a:t>
            </a:r>
            <a:r>
              <a:rPr lang="en-GB" b="1">
                <a:latin typeface="SassoonPrimaryInfant" pitchFamily="2" charset="0"/>
              </a:rPr>
              <a:t>discovery time</a:t>
            </a:r>
            <a:r>
              <a:rPr lang="en-GB">
                <a:latin typeface="SassoonPrimaryInfant" pitchFamily="2" charset="0"/>
              </a:rPr>
              <a:t>’ where the children choose their learning. Adults interact with the children through their play. </a:t>
            </a:r>
          </a:p>
          <a:p>
            <a:pPr marL="0" indent="0">
              <a:buNone/>
            </a:pPr>
            <a:endParaRPr lang="en-GB">
              <a:latin typeface="SassoonPrimaryInfant" pitchFamily="2" charset="0"/>
            </a:endParaRPr>
          </a:p>
          <a:p>
            <a:pPr marL="0" indent="0">
              <a:buNone/>
            </a:pPr>
            <a:r>
              <a:rPr lang="en-GB">
                <a:latin typeface="SassoonPrimaryInfant" pitchFamily="2" charset="0"/>
              </a:rPr>
              <a:t>Personal, Social and Emotional Development learning is always happening through play. </a:t>
            </a:r>
          </a:p>
        </p:txBody>
      </p:sp>
    </p:spTree>
    <p:extLst>
      <p:ext uri="{BB962C8B-B14F-4D97-AF65-F5344CB8AC3E}">
        <p14:creationId xmlns:p14="http://schemas.microsoft.com/office/powerpoint/2010/main" val="997745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rgbClr val="FF0000"/>
                </a:solidFill>
                <a:latin typeface="SassoonPrimaryInfant" pitchFamily="2" charset="0"/>
              </a:rPr>
              <a:t>Structured learning time</a:t>
            </a:r>
            <a:br>
              <a:rPr lang="en-GB">
                <a:latin typeface="SassoonPrimaryInfant" pitchFamily="2" charset="0"/>
              </a:rPr>
            </a:br>
            <a:r>
              <a:rPr lang="en-GB" sz="2800">
                <a:latin typeface="SassoonPrimaryInfant" pitchFamily="2" charset="0"/>
              </a:rPr>
              <a:t>(Whole class, group work, one to one work)</a:t>
            </a:r>
          </a:p>
        </p:txBody>
      </p:sp>
    </p:spTree>
    <p:extLst>
      <p:ext uri="{BB962C8B-B14F-4D97-AF65-F5344CB8AC3E}">
        <p14:creationId xmlns:p14="http://schemas.microsoft.com/office/powerpoint/2010/main" val="3382096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119773" y="243299"/>
            <a:ext cx="10515600" cy="1325563"/>
          </a:xfrm>
        </p:spPr>
        <p:txBody>
          <a:bodyPr/>
          <a:lstStyle/>
          <a:p>
            <a:r>
              <a:rPr lang="en-GB" b="1">
                <a:solidFill>
                  <a:srgbClr val="FF0000"/>
                </a:solidFill>
                <a:latin typeface="SassoonPrimaryInfant" pitchFamily="2" charset="0"/>
              </a:rPr>
              <a:t>Discovery time</a:t>
            </a:r>
            <a:br>
              <a:rPr lang="en-GB">
                <a:latin typeface="SassoonPrimaryInfant" pitchFamily="2" charset="0"/>
              </a:rPr>
            </a:br>
            <a:r>
              <a:rPr lang="en-GB" sz="2800">
                <a:latin typeface="SassoonPrimaryInfant" pitchFamily="2" charset="0"/>
              </a:rPr>
              <a:t>(Play and child-initiated learning)</a:t>
            </a:r>
          </a:p>
        </p:txBody>
      </p:sp>
    </p:spTree>
    <p:extLst>
      <p:ext uri="{BB962C8B-B14F-4D97-AF65-F5344CB8AC3E}">
        <p14:creationId xmlns:p14="http://schemas.microsoft.com/office/powerpoint/2010/main" val="236241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1743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7789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82546D-09AE-4A8B-963C-1F5D0B5106DA}"/>
              </a:ext>
            </a:extLst>
          </p:cNvPr>
          <p:cNvSpPr>
            <a:spLocks noGrp="1"/>
          </p:cNvSpPr>
          <p:nvPr>
            <p:ph idx="1"/>
          </p:nvPr>
        </p:nvSpPr>
        <p:spPr>
          <a:xfrm>
            <a:off x="708804" y="1388853"/>
            <a:ext cx="9565257" cy="4943386"/>
          </a:xfrm>
        </p:spPr>
        <p:txBody>
          <a:bodyPr>
            <a:normAutofit fontScale="40000" lnSpcReduction="20000"/>
          </a:bodyPr>
          <a:lstStyle/>
          <a:p>
            <a:pPr marL="0" indent="0">
              <a:buNone/>
            </a:pPr>
            <a:r>
              <a:rPr lang="en-GB" sz="6500">
                <a:latin typeface="SassoonPrimaryInfant" pitchFamily="2" charset="0"/>
              </a:rPr>
              <a:t>8:40-8:50am- Welcome time (we do yoga, choose a story to read or practise skills such as writing the sounds we have learnt in phonics)</a:t>
            </a:r>
          </a:p>
          <a:p>
            <a:pPr marL="0" indent="0">
              <a:buNone/>
            </a:pPr>
            <a:endParaRPr lang="en-GB" sz="6500">
              <a:latin typeface="SassoonPrimaryInfant" pitchFamily="2" charset="0"/>
            </a:endParaRPr>
          </a:p>
          <a:p>
            <a:pPr marL="0" indent="0">
              <a:buNone/>
            </a:pPr>
            <a:r>
              <a:rPr lang="en-GB" sz="6500">
                <a:latin typeface="SassoonPrimaryInfant" pitchFamily="2" charset="0"/>
              </a:rPr>
              <a:t>9-9:20am- Input (this is themed to a key text or topic) </a:t>
            </a:r>
          </a:p>
          <a:p>
            <a:pPr marL="0" indent="0">
              <a:buNone/>
            </a:pPr>
            <a:endParaRPr lang="en-GB" sz="6500">
              <a:latin typeface="SassoonPrimaryInfant" pitchFamily="2" charset="0"/>
            </a:endParaRPr>
          </a:p>
          <a:p>
            <a:pPr marL="0" indent="0">
              <a:buNone/>
            </a:pPr>
            <a:r>
              <a:rPr lang="en-GB" sz="6500">
                <a:latin typeface="SassoonPrimaryInfant" pitchFamily="2" charset="0"/>
              </a:rPr>
              <a:t>9:20-11:15am- Discovery time and tidy up time</a:t>
            </a:r>
          </a:p>
          <a:p>
            <a:pPr marL="0" indent="0">
              <a:buNone/>
            </a:pPr>
            <a:r>
              <a:rPr lang="en-GB" sz="6500">
                <a:latin typeface="SassoonPrimaryInfant" pitchFamily="2" charset="0"/>
              </a:rPr>
              <a:t>(On Fridays, we join Year 1 and 2 for assembly in the hall)</a:t>
            </a:r>
          </a:p>
          <a:p>
            <a:pPr marL="0" indent="0">
              <a:buNone/>
            </a:pPr>
            <a:endParaRPr lang="en-GB" sz="6500">
              <a:latin typeface="SassoonPrimaryInfant" pitchFamily="2" charset="0"/>
            </a:endParaRPr>
          </a:p>
          <a:p>
            <a:pPr marL="0" indent="0">
              <a:buNone/>
            </a:pPr>
            <a:r>
              <a:rPr lang="en-GB" sz="6500">
                <a:latin typeface="SassoonPrimaryInfant" pitchFamily="2" charset="0"/>
              </a:rPr>
              <a:t>11:15-11:40am- Phonics</a:t>
            </a:r>
          </a:p>
          <a:p>
            <a:pPr marL="0" indent="0">
              <a:buNone/>
            </a:pPr>
            <a:endParaRPr lang="en-GB" sz="6500">
              <a:latin typeface="SassoonPrimaryInfant" pitchFamily="2" charset="0"/>
            </a:endParaRPr>
          </a:p>
          <a:p>
            <a:pPr marL="0" indent="0">
              <a:buNone/>
            </a:pPr>
            <a:r>
              <a:rPr lang="en-GB" sz="6500">
                <a:latin typeface="SassoonPrimaryInfant" pitchFamily="2" charset="0"/>
              </a:rPr>
              <a:t>11:45am- Lunch time in the main hall</a:t>
            </a:r>
          </a:p>
          <a:p>
            <a:pPr marL="0" indent="0">
              <a:buNone/>
            </a:pPr>
            <a:endParaRPr lang="en-GB" sz="5100">
              <a:latin typeface="SassoonPrimaryInfant" pitchFamily="2" charset="0"/>
            </a:endParaRPr>
          </a:p>
          <a:p>
            <a:pPr marL="0" indent="0">
              <a:buNone/>
            </a:pPr>
            <a:endParaRPr lang="en-GB" sz="5100">
              <a:latin typeface="SassoonPrimaryInfant" pitchFamily="2" charset="0"/>
            </a:endParaRPr>
          </a:p>
          <a:p>
            <a:pPr marL="0" indent="0">
              <a:buNone/>
            </a:pPr>
            <a:endParaRPr lang="en-GB"/>
          </a:p>
        </p:txBody>
      </p:sp>
      <p:sp>
        <p:nvSpPr>
          <p:cNvPr id="5" name="Title 1"/>
          <p:cNvSpPr>
            <a:spLocks noGrp="1"/>
          </p:cNvSpPr>
          <p:nvPr>
            <p:ph type="title"/>
          </p:nvPr>
        </p:nvSpPr>
        <p:spPr>
          <a:xfrm>
            <a:off x="708804" y="63290"/>
            <a:ext cx="10515600" cy="1325563"/>
          </a:xfrm>
        </p:spPr>
        <p:txBody>
          <a:bodyPr/>
          <a:lstStyle/>
          <a:p>
            <a:r>
              <a:rPr lang="en-GB" b="1">
                <a:solidFill>
                  <a:srgbClr val="FF0000"/>
                </a:solidFill>
                <a:latin typeface="SassoonPrimaryInfant" pitchFamily="2" charset="0"/>
              </a:rPr>
              <a:t>Our morning </a:t>
            </a:r>
          </a:p>
        </p:txBody>
      </p:sp>
    </p:spTree>
    <p:extLst>
      <p:ext uri="{BB962C8B-B14F-4D97-AF65-F5344CB8AC3E}">
        <p14:creationId xmlns:p14="http://schemas.microsoft.com/office/powerpoint/2010/main" val="1252723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rgbClr val="FF0000"/>
                </a:solidFill>
                <a:latin typeface="SassoonPrimaryInfant" pitchFamily="2" charset="0"/>
              </a:rPr>
              <a:t>Our afternoon</a:t>
            </a:r>
          </a:p>
        </p:txBody>
      </p:sp>
      <p:sp>
        <p:nvSpPr>
          <p:cNvPr id="3" name="Content Placeholder 2"/>
          <p:cNvSpPr>
            <a:spLocks noGrp="1"/>
          </p:cNvSpPr>
          <p:nvPr>
            <p:ph idx="1"/>
          </p:nvPr>
        </p:nvSpPr>
        <p:spPr/>
        <p:txBody>
          <a:bodyPr>
            <a:normAutofit fontScale="92500" lnSpcReduction="20000"/>
          </a:bodyPr>
          <a:lstStyle/>
          <a:p>
            <a:pPr marL="0" indent="0">
              <a:buNone/>
            </a:pPr>
            <a:r>
              <a:rPr lang="en-GB">
                <a:latin typeface="SassoonPrimaryInfant" pitchFamily="2" charset="0"/>
              </a:rPr>
              <a:t>12:10pm- Outside play on the playground</a:t>
            </a:r>
          </a:p>
          <a:p>
            <a:pPr marL="0" indent="0">
              <a:buNone/>
            </a:pPr>
            <a:endParaRPr lang="en-GB">
              <a:latin typeface="SassoonPrimaryInfant" pitchFamily="2" charset="0"/>
            </a:endParaRPr>
          </a:p>
          <a:p>
            <a:pPr marL="0" indent="0">
              <a:buNone/>
            </a:pPr>
            <a:r>
              <a:rPr lang="en-GB">
                <a:latin typeface="SassoonPrimaryInfant" pitchFamily="2" charset="0"/>
              </a:rPr>
              <a:t>1-1:30pm- Reading carousel</a:t>
            </a:r>
          </a:p>
          <a:p>
            <a:pPr marL="0" indent="0">
              <a:buNone/>
            </a:pPr>
            <a:r>
              <a:rPr lang="en-GB">
                <a:latin typeface="SassoonPrimaryInfant" pitchFamily="2" charset="0"/>
              </a:rPr>
              <a:t>Reading groups with our teacher and teaching assistants (3x a week)</a:t>
            </a:r>
          </a:p>
          <a:p>
            <a:pPr marL="0" indent="0">
              <a:buNone/>
            </a:pPr>
            <a:r>
              <a:rPr lang="en-GB">
                <a:latin typeface="SassoonPrimaryInfant" pitchFamily="2" charset="0"/>
              </a:rPr>
              <a:t>Dough disco/handwriting</a:t>
            </a:r>
          </a:p>
          <a:p>
            <a:pPr marL="0" indent="0">
              <a:buNone/>
            </a:pPr>
            <a:r>
              <a:rPr lang="en-GB">
                <a:latin typeface="SassoonPrimaryInfant" pitchFamily="2" charset="0"/>
              </a:rPr>
              <a:t>Input (linked to a key text or topic)</a:t>
            </a:r>
          </a:p>
          <a:p>
            <a:pPr marL="0" indent="0">
              <a:buNone/>
            </a:pPr>
            <a:endParaRPr lang="en-GB">
              <a:latin typeface="SassoonPrimaryInfant" pitchFamily="2" charset="0"/>
            </a:endParaRPr>
          </a:p>
          <a:p>
            <a:pPr marL="0" indent="0">
              <a:buNone/>
            </a:pPr>
            <a:r>
              <a:rPr lang="en-GB">
                <a:latin typeface="SassoonPrimaryInfant" pitchFamily="2" charset="0"/>
              </a:rPr>
              <a:t>1:30-2:30pm- Discovery time and tidy up time</a:t>
            </a:r>
          </a:p>
          <a:p>
            <a:pPr marL="0" indent="0">
              <a:buNone/>
            </a:pPr>
            <a:endParaRPr lang="en-GB">
              <a:latin typeface="SassoonPrimaryInfant" pitchFamily="2" charset="0"/>
            </a:endParaRPr>
          </a:p>
          <a:p>
            <a:pPr marL="0" indent="0">
              <a:buNone/>
            </a:pPr>
            <a:r>
              <a:rPr lang="en-GB">
                <a:latin typeface="SassoonPrimaryInfant" pitchFamily="2" charset="0"/>
              </a:rPr>
              <a:t>2:30-3pm- Story/poetry and get ready to go home</a:t>
            </a:r>
          </a:p>
          <a:p>
            <a:pPr marL="0" indent="0">
              <a:buNone/>
            </a:pPr>
            <a:endParaRPr lang="en-GB"/>
          </a:p>
        </p:txBody>
      </p:sp>
    </p:spTree>
    <p:extLst>
      <p:ext uri="{BB962C8B-B14F-4D97-AF65-F5344CB8AC3E}">
        <p14:creationId xmlns:p14="http://schemas.microsoft.com/office/powerpoint/2010/main" val="3690890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954" y="982106"/>
            <a:ext cx="9133228" cy="4893788"/>
          </a:xfrm>
        </p:spPr>
        <p:txBody>
          <a:bodyPr>
            <a:normAutofit fontScale="92500" lnSpcReduction="10000"/>
          </a:bodyPr>
          <a:lstStyle/>
          <a:p>
            <a:pPr marL="0" indent="0">
              <a:buNone/>
            </a:pPr>
            <a:r>
              <a:rPr lang="en-GB">
                <a:latin typeface="SassoonPrimaryInfant" pitchFamily="2" charset="0"/>
              </a:rPr>
              <a:t>We will feed back to you about your child’s progress through two parents evenings in the Autumn and Spring term and a formal report at the end of the school year in the Summer term.</a:t>
            </a:r>
          </a:p>
          <a:p>
            <a:pPr marL="0" indent="0">
              <a:buNone/>
            </a:pPr>
            <a:endParaRPr lang="en-GB">
              <a:latin typeface="SassoonPrimaryInfant" pitchFamily="2" charset="0"/>
            </a:endParaRPr>
          </a:p>
          <a:p>
            <a:pPr marL="0" indent="0">
              <a:buNone/>
            </a:pPr>
            <a:r>
              <a:rPr lang="en-GB">
                <a:latin typeface="SassoonPrimaryInfant" pitchFamily="2" charset="0"/>
                <a:cs typeface="Arial" panose="020B0604020202020204" pitchFamily="34" charset="0"/>
              </a:rPr>
              <a:t>We will also share your child’s learning through the website and app </a:t>
            </a:r>
            <a:r>
              <a:rPr lang="en-GB" b="1">
                <a:latin typeface="SassoonPrimaryInfant" pitchFamily="2" charset="0"/>
                <a:cs typeface="Arial" panose="020B0604020202020204" pitchFamily="34" charset="0"/>
              </a:rPr>
              <a:t>Class Dojo</a:t>
            </a:r>
            <a:r>
              <a:rPr lang="en-GB">
                <a:latin typeface="SassoonPrimaryInfant" pitchFamily="2" charset="0"/>
                <a:cs typeface="Arial" panose="020B0604020202020204" pitchFamily="34" charset="0"/>
              </a:rPr>
              <a:t>. This will be by our Early Years staff sharing photos of learning and activities on the main ‘Class Story’ and by sharing your child’s personal achievements through photos or comments via your child’s portfolio on Class Dojo. </a:t>
            </a:r>
            <a:endParaRPr lang="en-GB" dirty="0">
              <a:latin typeface="SassoonPrimaryInfant" pitchFamily="2" charset="0"/>
              <a:cs typeface="Arial" panose="020B0604020202020204" pitchFamily="34" charset="0"/>
            </a:endParaRPr>
          </a:p>
          <a:p>
            <a:pPr marL="0" indent="0">
              <a:buNone/>
            </a:pPr>
            <a:endParaRPr lang="en-GB" dirty="0">
              <a:latin typeface="SassoonPrimaryInfant" pitchFamily="2" charset="0"/>
              <a:cs typeface="Arial" panose="020B0604020202020204" pitchFamily="34" charset="0"/>
            </a:endParaRPr>
          </a:p>
          <a:p>
            <a:pPr marL="0" indent="0">
              <a:buNone/>
            </a:pPr>
            <a:r>
              <a:rPr lang="en-GB" dirty="0">
                <a:solidFill>
                  <a:srgbClr val="FF0000"/>
                </a:solidFill>
                <a:latin typeface="SassoonPrimaryInfant" pitchFamily="2" charset="0"/>
                <a:cs typeface="Arial" panose="020B0604020202020204" pitchFamily="34" charset="0"/>
              </a:rPr>
              <a:t>PLEASE NOTE WE DO NOT USE THE PRIVATE MESSAGE OPTION- </a:t>
            </a:r>
            <a:r>
              <a:rPr lang="en-GB" dirty="0">
                <a:latin typeface="SassoonPrimaryInfant" pitchFamily="2" charset="0"/>
                <a:cs typeface="Arial" panose="020B0604020202020204" pitchFamily="34" charset="0"/>
              </a:rPr>
              <a:t>if you wish to pass on a message to your child’s teacher, please email the school office.</a:t>
            </a:r>
            <a:endParaRPr lang="en-GB">
              <a:latin typeface="SassoonPrimaryInfant" pitchFamily="2" charset="0"/>
              <a:cs typeface="Arial" panose="020B0604020202020204" pitchFamily="34" charset="0"/>
            </a:endParaRPr>
          </a:p>
          <a:p>
            <a:pPr marL="0" indent="0">
              <a:buNone/>
            </a:pPr>
            <a:endParaRPr lang="en-GB">
              <a:latin typeface="SassoonPrimaryInfant" pitchFamily="2" charset="0"/>
              <a:cs typeface="Arial" panose="020B0604020202020204" pitchFamily="34" charset="0"/>
            </a:endParaRPr>
          </a:p>
        </p:txBody>
      </p:sp>
      <p:pic>
        <p:nvPicPr>
          <p:cNvPr id="4" name="Picture 3"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5852" y="2449270"/>
            <a:ext cx="2490037" cy="1959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000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92D52-CFCA-420B-A121-D64BEB43442F}"/>
              </a:ext>
            </a:extLst>
          </p:cNvPr>
          <p:cNvSpPr>
            <a:spLocks noGrp="1"/>
          </p:cNvSpPr>
          <p:nvPr>
            <p:ph type="title"/>
          </p:nvPr>
        </p:nvSpPr>
        <p:spPr>
          <a:xfrm>
            <a:off x="651769" y="2556198"/>
            <a:ext cx="10515600" cy="1325563"/>
          </a:xfrm>
        </p:spPr>
        <p:txBody>
          <a:bodyPr>
            <a:noAutofit/>
          </a:bodyPr>
          <a:lstStyle/>
          <a:p>
            <a:pPr algn="ctr"/>
            <a:r>
              <a:rPr lang="en-GB" sz="6600" b="1">
                <a:solidFill>
                  <a:srgbClr val="FF0000"/>
                </a:solidFill>
                <a:latin typeface="SassoonPrimaryInfant" pitchFamily="2" charset="0"/>
              </a:rPr>
              <a:t>How will your child learn to read?</a:t>
            </a:r>
          </a:p>
        </p:txBody>
      </p:sp>
    </p:spTree>
    <p:extLst>
      <p:ext uri="{BB962C8B-B14F-4D97-AF65-F5344CB8AC3E}">
        <p14:creationId xmlns:p14="http://schemas.microsoft.com/office/powerpoint/2010/main" val="4274134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DA04C8-1031-C695-5DF6-1CA855381E71}"/>
              </a:ext>
            </a:extLst>
          </p:cNvPr>
          <p:cNvPicPr>
            <a:picLocks noChangeAspect="1"/>
          </p:cNvPicPr>
          <p:nvPr/>
        </p:nvPicPr>
        <p:blipFill rotWithShape="1">
          <a:blip r:embed="rId2"/>
          <a:srcRect l="38516" t="19722" r="11171" b="30694"/>
          <a:stretch/>
        </p:blipFill>
        <p:spPr>
          <a:xfrm>
            <a:off x="247649" y="28575"/>
            <a:ext cx="11687175" cy="6478760"/>
          </a:xfrm>
          <a:prstGeom prst="rect">
            <a:avLst/>
          </a:prstGeom>
        </p:spPr>
      </p:pic>
    </p:spTree>
    <p:extLst>
      <p:ext uri="{BB962C8B-B14F-4D97-AF65-F5344CB8AC3E}">
        <p14:creationId xmlns:p14="http://schemas.microsoft.com/office/powerpoint/2010/main" val="4049000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2E44CB-DD47-0347-B3C4-6C0046B993B7}"/>
              </a:ext>
            </a:extLst>
          </p:cNvPr>
          <p:cNvPicPr>
            <a:picLocks noChangeAspect="1"/>
          </p:cNvPicPr>
          <p:nvPr/>
        </p:nvPicPr>
        <p:blipFill rotWithShape="1">
          <a:blip r:embed="rId2"/>
          <a:srcRect l="38594" t="20278" r="11094" b="29722"/>
          <a:stretch/>
        </p:blipFill>
        <p:spPr>
          <a:xfrm>
            <a:off x="457506" y="316810"/>
            <a:ext cx="11134725" cy="6224380"/>
          </a:xfrm>
          <a:prstGeom prst="rect">
            <a:avLst/>
          </a:prstGeom>
        </p:spPr>
      </p:pic>
    </p:spTree>
    <p:extLst>
      <p:ext uri="{BB962C8B-B14F-4D97-AF65-F5344CB8AC3E}">
        <p14:creationId xmlns:p14="http://schemas.microsoft.com/office/powerpoint/2010/main" val="11161784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390152" y="332656"/>
            <a:ext cx="4322472" cy="2933106"/>
          </a:xfrm>
          <a:prstGeom prst="roundRect">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078462" cy="4392488"/>
          </a:xfrm>
        </p:spPr>
        <p:txBody>
          <a:bodyPr lIns="91440" tIns="45720" rIns="91440" bIns="45720" anchor="t"/>
          <a:lstStyle/>
          <a:p>
            <a:pPr marL="0" indent="0">
              <a:buNone/>
            </a:pPr>
            <a:r>
              <a:rPr lang="en-US" sz="2400" b="1">
                <a:solidFill>
                  <a:schemeClr val="accent2"/>
                </a:solidFill>
              </a:rPr>
              <a:t>This means that your child should: </a:t>
            </a:r>
          </a:p>
          <a:p>
            <a:r>
              <a:rPr lang="en-US" sz="2400">
                <a:solidFill>
                  <a:schemeClr val="accent2"/>
                </a:solidFill>
              </a:rPr>
              <a:t>know all the sounds and tricky words in their phonics book well</a:t>
            </a:r>
            <a:endParaRPr lang="en-US" sz="2400">
              <a:solidFill>
                <a:schemeClr val="accent2"/>
              </a:solidFill>
              <a:cs typeface="Calibri"/>
            </a:endParaRPr>
          </a:p>
          <a:p>
            <a:r>
              <a:rPr lang="en-US" sz="2400" dirty="0">
                <a:solidFill>
                  <a:schemeClr val="accent2"/>
                </a:solidFill>
              </a:rPr>
              <a:t>be able to sound talk and blend </a:t>
            </a:r>
            <a:r>
              <a:rPr lang="en-US" sz="2400">
                <a:solidFill>
                  <a:schemeClr val="accent2"/>
                </a:solidFill>
              </a:rPr>
              <a:t>some </a:t>
            </a:r>
            <a:r>
              <a:rPr lang="en-US" sz="2400" dirty="0">
                <a:solidFill>
                  <a:schemeClr val="accent2"/>
                </a:solidFill>
              </a:rPr>
              <a:t>simple CVC words</a:t>
            </a:r>
          </a:p>
          <a:p>
            <a:r>
              <a:rPr lang="en-US" sz="2400" dirty="0">
                <a:solidFill>
                  <a:schemeClr val="accent2"/>
                </a:solidFill>
              </a:rPr>
              <a:t>identify </a:t>
            </a:r>
            <a:r>
              <a:rPr lang="en-US" sz="2400">
                <a:solidFill>
                  <a:schemeClr val="accent2"/>
                </a:solidFill>
              </a:rPr>
              <a:t>the </a:t>
            </a:r>
            <a:r>
              <a:rPr lang="en-US" sz="2400" dirty="0">
                <a:solidFill>
                  <a:schemeClr val="accent2"/>
                </a:solidFill>
              </a:rPr>
              <a:t>sounds in </a:t>
            </a:r>
            <a:r>
              <a:rPr lang="en-US" sz="2400">
                <a:solidFill>
                  <a:schemeClr val="accent2"/>
                </a:solidFill>
              </a:rPr>
              <a:t>words by </a:t>
            </a:r>
            <a:r>
              <a:rPr lang="en-US" sz="2400" dirty="0">
                <a:solidFill>
                  <a:schemeClr val="accent2"/>
                </a:solidFill>
              </a:rPr>
              <a:t>segmenting and then </a:t>
            </a:r>
            <a:r>
              <a:rPr lang="en-US" sz="2400">
                <a:solidFill>
                  <a:schemeClr val="accent2"/>
                </a:solidFill>
              </a:rPr>
              <a:t>blending the </a:t>
            </a:r>
            <a:r>
              <a:rPr lang="en-US" sz="2400" dirty="0">
                <a:solidFill>
                  <a:schemeClr val="accent2"/>
                </a:solidFill>
              </a:rPr>
              <a:t>sounds together to read words</a:t>
            </a:r>
          </a:p>
          <a:p>
            <a:r>
              <a:rPr lang="en-US" sz="2400" dirty="0">
                <a:solidFill>
                  <a:schemeClr val="accent2"/>
                </a:solidFill>
              </a:rPr>
              <a:t>talk about </a:t>
            </a:r>
            <a:r>
              <a:rPr lang="en-US" sz="2400">
                <a:solidFill>
                  <a:schemeClr val="accent2"/>
                </a:solidFill>
              </a:rPr>
              <a:t>the </a:t>
            </a:r>
            <a:r>
              <a:rPr lang="en-US" sz="2400" dirty="0">
                <a:solidFill>
                  <a:schemeClr val="accent2"/>
                </a:solidFill>
              </a:rPr>
              <a:t>events/pictures/what </a:t>
            </a:r>
            <a:r>
              <a:rPr lang="en-US" sz="2400">
                <a:solidFill>
                  <a:schemeClr val="accent2"/>
                </a:solidFill>
              </a:rPr>
              <a:t>they </a:t>
            </a:r>
            <a:r>
              <a:rPr lang="en-US" sz="2400" dirty="0">
                <a:solidFill>
                  <a:schemeClr val="accent2"/>
                </a:solidFill>
              </a:rPr>
              <a:t>have read</a:t>
            </a:r>
            <a:endParaRPr lang="en-US">
              <a:solidFill>
                <a:schemeClr val="tx1">
                  <a:lumMod val="85000"/>
                  <a:lumOff val="15000"/>
                </a:schemeClr>
              </a:solidFill>
            </a:endParaRPr>
          </a:p>
          <a:p>
            <a:endParaRPr lang="en-US">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a:xfrm>
            <a:off x="479376" y="332656"/>
            <a:ext cx="9793088" cy="1152128"/>
          </a:xfrm>
        </p:spPr>
        <p:txBody>
          <a:bodyPr vert="horz" lIns="91440" tIns="45720" rIns="91440" bIns="45720" rtlCol="0" anchor="ctr">
            <a:normAutofit/>
          </a:bodyPr>
          <a:lstStyle/>
          <a:p>
            <a:pPr eaLnBrk="1" hangingPunct="1"/>
            <a:r>
              <a:rPr lang="en-US" sz="3600"/>
              <a:t>Reading a book at the right level</a:t>
            </a:r>
          </a:p>
        </p:txBody>
      </p:sp>
      <p:pic>
        <p:nvPicPr>
          <p:cNvPr id="4" name="Picture 3">
            <a:extLst>
              <a:ext uri="{FF2B5EF4-FFF2-40B4-BE49-F238E27FC236}">
                <a16:creationId xmlns:a16="http://schemas.microsoft.com/office/drawing/2014/main" id="{297B800B-8E71-B809-4A8C-0FD32F5B3CB6}"/>
              </a:ext>
            </a:extLst>
          </p:cNvPr>
          <p:cNvPicPr>
            <a:picLocks noChangeAspect="1"/>
          </p:cNvPicPr>
          <p:nvPr/>
        </p:nvPicPr>
        <p:blipFill>
          <a:blip r:embed="rId4"/>
          <a:srcRect l="6218" t="4067" b="3025"/>
          <a:stretch/>
        </p:blipFill>
        <p:spPr>
          <a:xfrm>
            <a:off x="8037381" y="3449127"/>
            <a:ext cx="3028014" cy="2929166"/>
          </a:xfrm>
          <a:prstGeom prst="rect">
            <a:avLst/>
          </a:prstGeom>
        </p:spPr>
      </p:pic>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499810" y="2363980"/>
            <a:ext cx="2964698" cy="2810533"/>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5" y="1366584"/>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lIns="91440" tIns="45720" rIns="91440" bIns="45720" anchor="b" anchorCtr="0"/>
          <a:lstStyle/>
          <a:p>
            <a:r>
              <a:rPr lang="en-US"/>
              <a:t>Books going home</a:t>
            </a:r>
            <a:endParaRPr lang="en-US">
              <a:cs typeface="Calibri"/>
            </a:endParaRP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id="{6C89CE9F-92EB-366A-8A0D-6F6CF050FDBB}"/>
              </a:ext>
            </a:extLst>
          </p:cNvPr>
          <p:cNvPicPr>
            <a:picLocks noChangeAspect="1"/>
          </p:cNvPicPr>
          <p:nvPr/>
        </p:nvPicPr>
        <p:blipFill>
          <a:blip r:embed="rId8"/>
          <a:stretch>
            <a:fillRect/>
          </a:stretch>
        </p:blipFill>
        <p:spPr>
          <a:xfrm>
            <a:off x="9264067" y="366556"/>
            <a:ext cx="1675708" cy="1627136"/>
          </a:xfrm>
          <a:prstGeom prst="rect">
            <a:avLst/>
          </a:prstGeom>
        </p:spPr>
      </p:pic>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2974217-9CFA-6E07-4059-6CA32611B4A3}"/>
              </a:ext>
            </a:extLst>
          </p:cNvPr>
          <p:cNvSpPr txBox="1">
            <a:spLocks noGrp="1"/>
          </p:cNvSpPr>
          <p:nvPr>
            <p:ph type="title"/>
          </p:nvPr>
        </p:nvSpPr>
        <p:spPr>
          <a:xfrm>
            <a:off x="479425" y="333375"/>
            <a:ext cx="9793288" cy="115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solidFill>
                  <a:srgbClr val="FF0000"/>
                </a:solidFill>
                <a:latin typeface="SassoonPrimaryInfant" pitchFamily="2" charset="0"/>
              </a:rPr>
              <a:t>How will my child learn to write?</a:t>
            </a:r>
          </a:p>
        </p:txBody>
      </p:sp>
      <p:sp>
        <p:nvSpPr>
          <p:cNvPr id="6" name="Content Placeholder 2">
            <a:extLst>
              <a:ext uri="{FF2B5EF4-FFF2-40B4-BE49-F238E27FC236}">
                <a16:creationId xmlns:a16="http://schemas.microsoft.com/office/drawing/2014/main" id="{53B62AB0-7C28-DAB7-C5A2-F594AF0E6D22}"/>
              </a:ext>
            </a:extLst>
          </p:cNvPr>
          <p:cNvSpPr txBox="1">
            <a:spLocks/>
          </p:cNvSpPr>
          <p:nvPr/>
        </p:nvSpPr>
        <p:spPr>
          <a:xfrm>
            <a:off x="678401" y="1621439"/>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Sassoon Primary" panose="00000400000000000000" pitchFamily="2" charset="0"/>
              </a:rPr>
              <a:t> </a:t>
            </a:r>
          </a:p>
        </p:txBody>
      </p:sp>
      <p:sp>
        <p:nvSpPr>
          <p:cNvPr id="7" name="Content Placeholder 2">
            <a:extLst>
              <a:ext uri="{FF2B5EF4-FFF2-40B4-BE49-F238E27FC236}">
                <a16:creationId xmlns:a16="http://schemas.microsoft.com/office/drawing/2014/main" id="{61644596-51EE-C0B5-8919-BEB8D2C0E55A}"/>
              </a:ext>
            </a:extLst>
          </p:cNvPr>
          <p:cNvSpPr txBox="1">
            <a:spLocks/>
          </p:cNvSpPr>
          <p:nvPr/>
        </p:nvSpPr>
        <p:spPr>
          <a:xfrm>
            <a:off x="589625" y="1484313"/>
            <a:ext cx="1092397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Sassoon Primary" panose="00000400000000000000" pitchFamily="2" charset="0"/>
              </a:rPr>
              <a:t>Your child will learn to write letters, words and sentences in Reception.</a:t>
            </a:r>
          </a:p>
          <a:p>
            <a:r>
              <a:rPr lang="en-GB">
                <a:latin typeface="Sassoon Primary" panose="00000400000000000000" pitchFamily="2" charset="0"/>
              </a:rPr>
              <a:t>We keep writing sessions positive and short (if your child feels that they can succeed, they will be more confident and willing to write!)</a:t>
            </a:r>
          </a:p>
          <a:p>
            <a:r>
              <a:rPr lang="en-GB">
                <a:latin typeface="Sassoon Primary" panose="00000400000000000000" pitchFamily="2" charset="0"/>
              </a:rPr>
              <a:t>We learn to make marks and write individual letters first</a:t>
            </a:r>
          </a:p>
          <a:p>
            <a:r>
              <a:rPr lang="en-GB">
                <a:latin typeface="Sassoon Primary" panose="00000400000000000000" pitchFamily="2" charset="0"/>
              </a:rPr>
              <a:t>Putting meaning to marks is key</a:t>
            </a:r>
          </a:p>
          <a:p>
            <a:r>
              <a:rPr lang="en-GB">
                <a:latin typeface="Sassoon Primary" panose="00000400000000000000" pitchFamily="2" charset="0"/>
              </a:rPr>
              <a:t>We encourage children to segment and blend the sounds in words</a:t>
            </a:r>
          </a:p>
          <a:p>
            <a:r>
              <a:rPr lang="en-GB">
                <a:latin typeface="Sassoon Primary" panose="00000400000000000000" pitchFamily="2" charset="0"/>
              </a:rPr>
              <a:t>We move on to writing CVC words and short sentences e.g. ‘sun’ or ‘it is a sun’</a:t>
            </a:r>
          </a:p>
          <a:p>
            <a:r>
              <a:rPr lang="en-GB">
                <a:solidFill>
                  <a:srgbClr val="FF0000"/>
                </a:solidFill>
                <a:latin typeface="Sassoon Primary" panose="00000400000000000000" pitchFamily="2" charset="0"/>
              </a:rPr>
              <a:t>We write in lower case and teach capital letters for the beginning of sentences and/or names. </a:t>
            </a:r>
          </a:p>
          <a:p>
            <a:pPr marL="0" indent="0">
              <a:buNone/>
            </a:pPr>
            <a:endParaRPr lang="en-GB">
              <a:latin typeface="Sassoon Primary" panose="00000400000000000000" pitchFamily="2" charset="0"/>
            </a:endParaRPr>
          </a:p>
        </p:txBody>
      </p:sp>
    </p:spTree>
    <p:extLst>
      <p:ext uri="{BB962C8B-B14F-4D97-AF65-F5344CB8AC3E}">
        <p14:creationId xmlns:p14="http://schemas.microsoft.com/office/powerpoint/2010/main" val="1079129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93B9836E-4393-5188-7657-2D2D00163C2E}"/>
              </a:ext>
            </a:extLst>
          </p:cNvPr>
          <p:cNvSpPr txBox="1">
            <a:spLocks/>
          </p:cNvSpPr>
          <p:nvPr/>
        </p:nvSpPr>
        <p:spPr>
          <a:xfrm>
            <a:off x="634013" y="1013795"/>
            <a:ext cx="10923973" cy="530710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Sassoon Primary" panose="00000400000000000000" pitchFamily="2" charset="0"/>
              </a:rPr>
              <a:t>We then move on to writing longer words and sentences where children will rely on their phonic knowledge to help them spell words e.g.</a:t>
            </a:r>
          </a:p>
          <a:p>
            <a:endParaRPr lang="en-GB">
              <a:latin typeface="Sassoon Primary" panose="00000400000000000000" pitchFamily="2" charset="0"/>
            </a:endParaRPr>
          </a:p>
          <a:p>
            <a:pPr marL="0" indent="0">
              <a:buNone/>
            </a:pPr>
            <a:r>
              <a:rPr lang="en-GB" sz="4000">
                <a:latin typeface="Sassoon Primary" panose="00000400000000000000" pitchFamily="2" charset="0"/>
              </a:rPr>
              <a:t>I luv my </a:t>
            </a:r>
            <a:r>
              <a:rPr lang="en-GB" sz="4000" err="1">
                <a:latin typeface="Sassoon Primary" panose="00000400000000000000" pitchFamily="2" charset="0"/>
              </a:rPr>
              <a:t>bruver</a:t>
            </a:r>
            <a:r>
              <a:rPr lang="en-GB" sz="4000">
                <a:latin typeface="Sassoon Primary" panose="00000400000000000000" pitchFamily="2" charset="0"/>
              </a:rPr>
              <a:t> and mi pet dog.</a:t>
            </a:r>
          </a:p>
          <a:p>
            <a:pPr marL="0" indent="0">
              <a:buNone/>
            </a:pPr>
            <a:endParaRPr lang="en-GB" sz="4000">
              <a:latin typeface="Sassoon Primary" panose="00000400000000000000" pitchFamily="2" charset="0"/>
            </a:endParaRPr>
          </a:p>
          <a:p>
            <a:pPr marL="0" indent="0">
              <a:buNone/>
            </a:pPr>
            <a:r>
              <a:rPr lang="en-GB" sz="4000">
                <a:latin typeface="Sassoon Primary" panose="00000400000000000000" pitchFamily="2" charset="0"/>
              </a:rPr>
              <a:t>I </a:t>
            </a:r>
            <a:r>
              <a:rPr lang="en-GB" sz="4000" err="1">
                <a:latin typeface="Sassoon Primary" panose="00000400000000000000" pitchFamily="2" charset="0"/>
              </a:rPr>
              <a:t>wnt</a:t>
            </a:r>
            <a:r>
              <a:rPr lang="en-GB" sz="4000">
                <a:latin typeface="Sassoon Primary" panose="00000400000000000000" pitchFamily="2" charset="0"/>
              </a:rPr>
              <a:t> too the </a:t>
            </a:r>
            <a:r>
              <a:rPr lang="en-GB" sz="4000" err="1">
                <a:latin typeface="Sassoon Primary" panose="00000400000000000000" pitchFamily="2" charset="0"/>
              </a:rPr>
              <a:t>prk</a:t>
            </a:r>
            <a:r>
              <a:rPr lang="en-GB" sz="4000">
                <a:latin typeface="Sassoon Primary" panose="00000400000000000000" pitchFamily="2" charset="0"/>
              </a:rPr>
              <a:t> and I wet swimming at the week end.</a:t>
            </a:r>
          </a:p>
          <a:p>
            <a:pPr marL="0" indent="0">
              <a:buNone/>
            </a:pPr>
            <a:endParaRPr lang="en-GB" sz="4000">
              <a:latin typeface="Sassoon Primary" panose="00000400000000000000" pitchFamily="2" charset="0"/>
            </a:endParaRPr>
          </a:p>
          <a:p>
            <a:pPr marL="0" indent="0">
              <a:buNone/>
            </a:pPr>
            <a:r>
              <a:rPr lang="en-GB" sz="4000">
                <a:latin typeface="Sassoon Primary" panose="00000400000000000000" pitchFamily="2" charset="0"/>
              </a:rPr>
              <a:t>The cat </a:t>
            </a:r>
            <a:r>
              <a:rPr lang="en-GB" sz="4000" err="1">
                <a:latin typeface="Sassoon Primary" panose="00000400000000000000" pitchFamily="2" charset="0"/>
              </a:rPr>
              <a:t>haz</a:t>
            </a:r>
            <a:r>
              <a:rPr lang="en-GB" sz="4000">
                <a:latin typeface="Sassoon Primary" panose="00000400000000000000" pitchFamily="2" charset="0"/>
              </a:rPr>
              <a:t> </a:t>
            </a:r>
            <a:r>
              <a:rPr lang="en-GB" sz="4000" err="1">
                <a:latin typeface="Sassoon Primary" panose="00000400000000000000" pitchFamily="2" charset="0"/>
              </a:rPr>
              <a:t>wiskers</a:t>
            </a:r>
            <a:r>
              <a:rPr lang="en-GB" sz="4000">
                <a:latin typeface="Sassoon Primary" panose="00000400000000000000" pitchFamily="2" charset="0"/>
              </a:rPr>
              <a:t> and </a:t>
            </a:r>
            <a:r>
              <a:rPr lang="en-GB" sz="4000" err="1">
                <a:latin typeface="Sassoon Primary" panose="00000400000000000000" pitchFamily="2" charset="0"/>
              </a:rPr>
              <a:t>fluffee</a:t>
            </a:r>
            <a:r>
              <a:rPr lang="en-GB" sz="4000">
                <a:latin typeface="Sassoon Primary" panose="00000400000000000000" pitchFamily="2" charset="0"/>
              </a:rPr>
              <a:t> fur.</a:t>
            </a:r>
          </a:p>
          <a:p>
            <a:endParaRPr lang="en-GB">
              <a:latin typeface="Sassoon Primary" panose="00000400000000000000" pitchFamily="2" charset="0"/>
            </a:endParaRPr>
          </a:p>
        </p:txBody>
      </p:sp>
    </p:spTree>
    <p:extLst>
      <p:ext uri="{BB962C8B-B14F-4D97-AF65-F5344CB8AC3E}">
        <p14:creationId xmlns:p14="http://schemas.microsoft.com/office/powerpoint/2010/main" val="965401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B63FA5A8-E282-CEF0-45A0-2C10D062E5C1}"/>
              </a:ext>
            </a:extLst>
          </p:cNvPr>
          <p:cNvSpPr txBox="1">
            <a:spLocks/>
          </p:cNvSpPr>
          <p:nvPr/>
        </p:nvSpPr>
        <p:spPr>
          <a:xfrm>
            <a:off x="554115" y="27372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solidFill>
                  <a:srgbClr val="FF0000"/>
                </a:solidFill>
                <a:latin typeface="Sassoon Primary" panose="00000400000000000000" pitchFamily="2" charset="0"/>
              </a:rPr>
              <a:t>We encourage the children to write down the sounds they can hear- this does not need to be perfectly spelt- </a:t>
            </a:r>
            <a:r>
              <a:rPr lang="en-GB">
                <a:latin typeface="Sassoon Primary" panose="00000400000000000000" pitchFamily="2" charset="0"/>
              </a:rPr>
              <a:t>this is really important!</a:t>
            </a:r>
          </a:p>
          <a:p>
            <a:pPr marL="0" indent="0">
              <a:buNone/>
            </a:pPr>
            <a:endParaRPr lang="en-GB">
              <a:latin typeface="Sassoon Primary" panose="00000400000000000000" pitchFamily="2" charset="0"/>
            </a:endParaRPr>
          </a:p>
          <a:p>
            <a:pPr marL="0" indent="0">
              <a:buNone/>
            </a:pPr>
            <a:r>
              <a:rPr lang="en-GB">
                <a:latin typeface="Sassoon Primary" panose="00000400000000000000" pitchFamily="2" charset="0"/>
              </a:rPr>
              <a:t>It is ok for your child to spell like this:</a:t>
            </a:r>
          </a:p>
          <a:p>
            <a:pPr marL="0" indent="0">
              <a:buNone/>
            </a:pPr>
            <a:endParaRPr lang="en-GB">
              <a:latin typeface="Sassoon Primary" panose="00000400000000000000" pitchFamily="2" charset="0"/>
            </a:endParaRPr>
          </a:p>
          <a:p>
            <a:pPr marL="0" indent="0">
              <a:buNone/>
            </a:pPr>
            <a:endParaRPr lang="en-GB">
              <a:latin typeface="Sassoon Primary" panose="00000400000000000000" pitchFamily="2" charset="0"/>
            </a:endParaRPr>
          </a:p>
        </p:txBody>
      </p:sp>
      <p:pic>
        <p:nvPicPr>
          <p:cNvPr id="3074" name="Picture 2" descr="Home Cartoon Vector Art, Icons, and ...">
            <a:extLst>
              <a:ext uri="{FF2B5EF4-FFF2-40B4-BE49-F238E27FC236}">
                <a16:creationId xmlns:a16="http://schemas.microsoft.com/office/drawing/2014/main" id="{E8014811-68DC-B563-96B4-1BA9DEA1C4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390" y="2834358"/>
            <a:ext cx="2552700" cy="17907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7E7E7AB-745E-174F-B604-FA1DD4551490}"/>
              </a:ext>
            </a:extLst>
          </p:cNvPr>
          <p:cNvSpPr txBox="1"/>
          <p:nvPr/>
        </p:nvSpPr>
        <p:spPr>
          <a:xfrm>
            <a:off x="3471169" y="3213717"/>
            <a:ext cx="5939161" cy="1569660"/>
          </a:xfrm>
          <a:prstGeom prst="rect">
            <a:avLst/>
          </a:prstGeom>
          <a:noFill/>
        </p:spPr>
        <p:txBody>
          <a:bodyPr wrap="square" rtlCol="0">
            <a:spAutoFit/>
          </a:bodyPr>
          <a:lstStyle/>
          <a:p>
            <a:r>
              <a:rPr lang="en-GB" sz="4800">
                <a:latin typeface="Sassoon Primary" panose="00000400000000000000" pitchFamily="2" charset="0"/>
              </a:rPr>
              <a:t>hoam        home</a:t>
            </a:r>
          </a:p>
          <a:p>
            <a:r>
              <a:rPr lang="en-GB" sz="4800">
                <a:latin typeface="Sassoon Primary" panose="00000400000000000000" pitchFamily="2" charset="0"/>
              </a:rPr>
              <a:t>hom          hm</a:t>
            </a:r>
          </a:p>
        </p:txBody>
      </p:sp>
      <p:sp>
        <p:nvSpPr>
          <p:cNvPr id="7" name="TextBox 6">
            <a:extLst>
              <a:ext uri="{FF2B5EF4-FFF2-40B4-BE49-F238E27FC236}">
                <a16:creationId xmlns:a16="http://schemas.microsoft.com/office/drawing/2014/main" id="{D0A1F172-6DF8-899A-168F-D6425BE12B6D}"/>
              </a:ext>
            </a:extLst>
          </p:cNvPr>
          <p:cNvSpPr txBox="1"/>
          <p:nvPr/>
        </p:nvSpPr>
        <p:spPr>
          <a:xfrm>
            <a:off x="629390" y="5166804"/>
            <a:ext cx="10977240" cy="1384995"/>
          </a:xfrm>
          <a:prstGeom prst="rect">
            <a:avLst/>
          </a:prstGeom>
          <a:noFill/>
        </p:spPr>
        <p:txBody>
          <a:bodyPr wrap="square" rtlCol="0">
            <a:spAutoFit/>
          </a:bodyPr>
          <a:lstStyle/>
          <a:p>
            <a:r>
              <a:rPr lang="en-GB" sz="2800">
                <a:latin typeface="Sassoon Primary" panose="00000400000000000000" pitchFamily="2" charset="0"/>
              </a:rPr>
              <a:t>Your child will learn the correct spellings as they learn more phonics, read and write! We expect children to write using the sounds they have learnt so far in phonics, wherever that is on their reading and writing journey!</a:t>
            </a:r>
          </a:p>
        </p:txBody>
      </p:sp>
      <p:pic>
        <p:nvPicPr>
          <p:cNvPr id="1026" name="Picture 2" descr="Image result for cartoon hand">
            <a:extLst>
              <a:ext uri="{FF2B5EF4-FFF2-40B4-BE49-F238E27FC236}">
                <a16:creationId xmlns:a16="http://schemas.microsoft.com/office/drawing/2014/main" id="{20F5DE5B-7C2D-60E3-1A75-D9830F2B94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0410" y="1480167"/>
            <a:ext cx="1419225" cy="17335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4712880-4FCD-44FE-BD27-85F88D3CCA17}"/>
              </a:ext>
            </a:extLst>
          </p:cNvPr>
          <p:cNvSpPr txBox="1"/>
          <p:nvPr/>
        </p:nvSpPr>
        <p:spPr>
          <a:xfrm>
            <a:off x="8939814" y="3302492"/>
            <a:ext cx="2666816" cy="1200329"/>
          </a:xfrm>
          <a:prstGeom prst="rect">
            <a:avLst/>
          </a:prstGeom>
          <a:noFill/>
        </p:spPr>
        <p:txBody>
          <a:bodyPr wrap="square" rtlCol="0">
            <a:spAutoFit/>
          </a:bodyPr>
          <a:lstStyle/>
          <a:p>
            <a:pPr algn="ctr"/>
            <a:r>
              <a:rPr lang="en-GB" sz="2400">
                <a:latin typeface="Sassoon Primary" panose="00000400000000000000" pitchFamily="2" charset="0"/>
              </a:rPr>
              <a:t>We sound out words using our ‘segmenting fingers’</a:t>
            </a:r>
          </a:p>
        </p:txBody>
      </p:sp>
    </p:spTree>
    <p:extLst>
      <p:ext uri="{BB962C8B-B14F-4D97-AF65-F5344CB8AC3E}">
        <p14:creationId xmlns:p14="http://schemas.microsoft.com/office/powerpoint/2010/main" val="2365751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49FCEA3E-070C-4297-6609-260D74E64F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5344" y="140320"/>
            <a:ext cx="5928758" cy="6577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9145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EA5BEE-D639-8159-A91D-A761D5A0EC7D}"/>
              </a:ext>
            </a:extLst>
          </p:cNvPr>
          <p:cNvSpPr>
            <a:spLocks noGrp="1"/>
          </p:cNvSpPr>
          <p:nvPr>
            <p:ph idx="1"/>
          </p:nvPr>
        </p:nvSpPr>
        <p:spPr/>
        <p:txBody>
          <a:bodyPr>
            <a:noAutofit/>
          </a:bodyPr>
          <a:lstStyle/>
          <a:p>
            <a:pPr marL="0" indent="0">
              <a:buNone/>
            </a:pPr>
            <a:r>
              <a:rPr lang="en-GB">
                <a:latin typeface="Sassoon Primary" panose="00000400000000000000" pitchFamily="2" charset="0"/>
              </a:rPr>
              <a:t>We follow the NCETM Mastering Number programme</a:t>
            </a:r>
          </a:p>
          <a:p>
            <a:pPr marL="0" indent="0">
              <a:buNone/>
            </a:pPr>
            <a:r>
              <a:rPr lang="en-GB">
                <a:latin typeface="Sassoon Primary" panose="00000400000000000000" pitchFamily="2" charset="0"/>
              </a:rPr>
              <a:t>The programme is designed to ‘dig deeper’ and have a mastery knowledge of numbers to 10. It is not about knowing bigger numbers!</a:t>
            </a:r>
          </a:p>
          <a:p>
            <a:pPr marL="0" indent="0">
              <a:buNone/>
            </a:pPr>
            <a:r>
              <a:rPr lang="en-GB">
                <a:latin typeface="Sassoon Primary" panose="00000400000000000000" pitchFamily="2" charset="0"/>
              </a:rPr>
              <a:t>Maths sessions are short and pacey, 10 minutes a day.</a:t>
            </a:r>
          </a:p>
          <a:p>
            <a:pPr marL="0" indent="0">
              <a:buNone/>
            </a:pPr>
            <a:r>
              <a:rPr lang="en-GB">
                <a:latin typeface="Sassoon Primary" panose="00000400000000000000" pitchFamily="2" charset="0"/>
              </a:rPr>
              <a:t>We focus on a shape, space or measures maths objective each week alongside ‘Mastering Number’.</a:t>
            </a:r>
          </a:p>
          <a:p>
            <a:pPr marL="0" indent="0">
              <a:buNone/>
            </a:pPr>
            <a:r>
              <a:rPr lang="en-GB">
                <a:latin typeface="Sassoon Primary" panose="00000400000000000000" pitchFamily="2" charset="0"/>
              </a:rPr>
              <a:t>Children have the opportunity to rehearse learnt maths skills in discovery time.</a:t>
            </a:r>
          </a:p>
          <a:p>
            <a:pPr marL="0" indent="0">
              <a:buNone/>
            </a:pPr>
            <a:r>
              <a:rPr lang="en-GB">
                <a:latin typeface="Sassoon Primary" panose="00000400000000000000" pitchFamily="2" charset="0"/>
              </a:rPr>
              <a:t>We have had lots of success with the Mastering Number programme over previous years! The programme continues into Year 1 and 2. </a:t>
            </a:r>
          </a:p>
        </p:txBody>
      </p:sp>
      <p:sp>
        <p:nvSpPr>
          <p:cNvPr id="4" name="Title 1">
            <a:extLst>
              <a:ext uri="{FF2B5EF4-FFF2-40B4-BE49-F238E27FC236}">
                <a16:creationId xmlns:a16="http://schemas.microsoft.com/office/drawing/2014/main" id="{C35465B0-C26E-3850-C8D0-31B44CB3F426}"/>
              </a:ext>
            </a:extLst>
          </p:cNvPr>
          <p:cNvSpPr txBox="1">
            <a:spLocks/>
          </p:cNvSpPr>
          <p:nvPr/>
        </p:nvSpPr>
        <p:spPr>
          <a:xfrm>
            <a:off x="671003" y="40888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solidFill>
                  <a:srgbClr val="FF0000"/>
                </a:solidFill>
                <a:latin typeface="SassoonPrimaryInfant" pitchFamily="2" charset="0"/>
              </a:rPr>
              <a:t>How will my child learn maths?</a:t>
            </a:r>
          </a:p>
        </p:txBody>
      </p:sp>
      <p:pic>
        <p:nvPicPr>
          <p:cNvPr id="4098" name="Picture 2" descr="Stationery Cartoon Clipart Hd PNG, Math Clipart Cartoon Style Stationery,  Mathematics, Math Clip Art, Stationery PNG Image For Free Download">
            <a:extLst>
              <a:ext uri="{FF2B5EF4-FFF2-40B4-BE49-F238E27FC236}">
                <a16:creationId xmlns:a16="http://schemas.microsoft.com/office/drawing/2014/main" id="{2FB529D6-174D-B5EF-6AAB-F7C4054CC4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7450" y="152400"/>
            <a:ext cx="1885950"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6530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9B03C-0D1C-4195-8328-4DECB14AC5FA}"/>
              </a:ext>
            </a:extLst>
          </p:cNvPr>
          <p:cNvSpPr>
            <a:spLocks noGrp="1"/>
          </p:cNvSpPr>
          <p:nvPr>
            <p:ph type="title"/>
          </p:nvPr>
        </p:nvSpPr>
        <p:spPr/>
        <p:txBody>
          <a:bodyPr/>
          <a:lstStyle/>
          <a:p>
            <a:r>
              <a:rPr lang="en-GB" b="1">
                <a:solidFill>
                  <a:srgbClr val="FF0000"/>
                </a:solidFill>
                <a:latin typeface="SassoonPrimaryInfant" pitchFamily="2" charset="0"/>
              </a:rPr>
              <a:t>How can I support my child at home?</a:t>
            </a:r>
          </a:p>
        </p:txBody>
      </p:sp>
      <p:sp>
        <p:nvSpPr>
          <p:cNvPr id="3" name="Content Placeholder 2">
            <a:extLst>
              <a:ext uri="{FF2B5EF4-FFF2-40B4-BE49-F238E27FC236}">
                <a16:creationId xmlns:a16="http://schemas.microsoft.com/office/drawing/2014/main" id="{ABF17064-2DCF-4794-AB9B-4025196EF110}"/>
              </a:ext>
            </a:extLst>
          </p:cNvPr>
          <p:cNvSpPr>
            <a:spLocks noGrp="1"/>
          </p:cNvSpPr>
          <p:nvPr>
            <p:ph idx="1"/>
          </p:nvPr>
        </p:nvSpPr>
        <p:spPr>
          <a:xfrm>
            <a:off x="411331" y="1455298"/>
            <a:ext cx="9646328" cy="4351338"/>
          </a:xfrm>
        </p:spPr>
        <p:txBody>
          <a:bodyPr>
            <a:noAutofit/>
          </a:bodyPr>
          <a:lstStyle/>
          <a:p>
            <a:r>
              <a:rPr lang="en-GB">
                <a:latin typeface="SassoonPrimaryInfant" pitchFamily="2" charset="0"/>
              </a:rPr>
              <a:t>Play with your child. Model language and provide quality interactions</a:t>
            </a:r>
          </a:p>
          <a:p>
            <a:r>
              <a:rPr lang="en-GB">
                <a:latin typeface="SassoonPrimaryInfant" pitchFamily="2" charset="0"/>
              </a:rPr>
              <a:t>Read every day! This can be listening to your child read to you or you reading stories to your child</a:t>
            </a:r>
          </a:p>
          <a:p>
            <a:r>
              <a:rPr lang="en-GB">
                <a:latin typeface="SassoonPrimaryInfant" pitchFamily="2" charset="0"/>
              </a:rPr>
              <a:t>Little and often- 5-10 minutes is enough</a:t>
            </a:r>
          </a:p>
          <a:p>
            <a:r>
              <a:rPr lang="en-GB">
                <a:latin typeface="SassoonPrimaryInfant" pitchFamily="2" charset="0"/>
              </a:rPr>
              <a:t>Share ‘wow’ moments on Class Dojo</a:t>
            </a:r>
          </a:p>
          <a:p>
            <a:r>
              <a:rPr lang="en-GB">
                <a:latin typeface="SassoonPrimaryInfant" pitchFamily="2" charset="0"/>
              </a:rPr>
              <a:t>Phonics home learning </a:t>
            </a:r>
          </a:p>
          <a:p>
            <a:r>
              <a:rPr lang="en-GB">
                <a:latin typeface="SassoonPrimaryInfant" pitchFamily="2" charset="0"/>
              </a:rPr>
              <a:t>Take part in home learning activities on the ‘Challenge Us’ poster</a:t>
            </a:r>
          </a:p>
          <a:p>
            <a:r>
              <a:rPr lang="en-GB">
                <a:latin typeface="SassoonPrimaryInfant" pitchFamily="2" charset="0"/>
              </a:rPr>
              <a:t>Engage in the learning we are taking part in and showing on Class Dojo- talk to your child about the photos </a:t>
            </a:r>
            <a:r>
              <a:rPr lang="en-GB">
                <a:latin typeface="SassoonPrimaryInfant" pitchFamily="2" charset="0"/>
                <a:sym typeface="Wingdings" panose="05000000000000000000" pitchFamily="2" charset="2"/>
              </a:rPr>
              <a:t> </a:t>
            </a:r>
            <a:r>
              <a:rPr lang="en-GB">
                <a:latin typeface="SassoonPrimaryInfant" pitchFamily="2" charset="0"/>
              </a:rPr>
              <a:t> </a:t>
            </a:r>
          </a:p>
        </p:txBody>
      </p:sp>
      <p:pic>
        <p:nvPicPr>
          <p:cNvPr id="5" name="Picture 4">
            <a:extLst>
              <a:ext uri="{FF2B5EF4-FFF2-40B4-BE49-F238E27FC236}">
                <a16:creationId xmlns:a16="http://schemas.microsoft.com/office/drawing/2014/main" id="{57816A2F-D195-4C89-68C8-B80C980721E2}"/>
              </a:ext>
            </a:extLst>
          </p:cNvPr>
          <p:cNvPicPr>
            <a:picLocks noChangeAspect="1"/>
          </p:cNvPicPr>
          <p:nvPr/>
        </p:nvPicPr>
        <p:blipFill rotWithShape="1">
          <a:blip r:embed="rId2"/>
          <a:srcRect l="35753" t="18382" r="35850" b="8997"/>
          <a:stretch/>
        </p:blipFill>
        <p:spPr>
          <a:xfrm>
            <a:off x="9353220" y="3116062"/>
            <a:ext cx="1752746" cy="2521258"/>
          </a:xfrm>
          <a:prstGeom prst="rect">
            <a:avLst/>
          </a:prstGeom>
        </p:spPr>
      </p:pic>
    </p:spTree>
    <p:extLst>
      <p:ext uri="{BB962C8B-B14F-4D97-AF65-F5344CB8AC3E}">
        <p14:creationId xmlns:p14="http://schemas.microsoft.com/office/powerpoint/2010/main" val="7871358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9B03C-0D1C-4195-8328-4DECB14AC5FA}"/>
              </a:ext>
            </a:extLst>
          </p:cNvPr>
          <p:cNvSpPr>
            <a:spLocks noGrp="1"/>
          </p:cNvSpPr>
          <p:nvPr>
            <p:ph type="title"/>
          </p:nvPr>
        </p:nvSpPr>
        <p:spPr>
          <a:xfrm>
            <a:off x="1303538" y="804862"/>
            <a:ext cx="9010650" cy="614254"/>
          </a:xfrm>
        </p:spPr>
        <p:txBody>
          <a:bodyPr>
            <a:normAutofit fontScale="90000"/>
          </a:bodyPr>
          <a:lstStyle/>
          <a:p>
            <a:pPr algn="ctr"/>
            <a:r>
              <a:rPr lang="en-GB" sz="7200" b="1">
                <a:solidFill>
                  <a:srgbClr val="FF0000"/>
                </a:solidFill>
                <a:latin typeface="SassoonPrimaryInfant" pitchFamily="2" charset="0"/>
              </a:rPr>
              <a:t>Thank you for coming!</a:t>
            </a:r>
          </a:p>
        </p:txBody>
      </p:sp>
      <p:sp>
        <p:nvSpPr>
          <p:cNvPr id="3" name="Content Placeholder 2">
            <a:extLst>
              <a:ext uri="{FF2B5EF4-FFF2-40B4-BE49-F238E27FC236}">
                <a16:creationId xmlns:a16="http://schemas.microsoft.com/office/drawing/2014/main" id="{ABF17064-2DCF-4794-AB9B-4025196EF110}"/>
              </a:ext>
            </a:extLst>
          </p:cNvPr>
          <p:cNvSpPr>
            <a:spLocks noGrp="1"/>
          </p:cNvSpPr>
          <p:nvPr>
            <p:ph idx="1"/>
          </p:nvPr>
        </p:nvSpPr>
        <p:spPr>
          <a:xfrm>
            <a:off x="687279" y="1834502"/>
            <a:ext cx="10515600" cy="4351338"/>
          </a:xfrm>
        </p:spPr>
        <p:txBody>
          <a:bodyPr>
            <a:normAutofit/>
          </a:bodyPr>
          <a:lstStyle/>
          <a:p>
            <a:pPr marL="0" indent="0" algn="ctr">
              <a:buNone/>
            </a:pPr>
            <a:r>
              <a:rPr lang="en-GB" sz="6000">
                <a:latin typeface="SassoonPrimaryInfant" pitchFamily="2" charset="0"/>
              </a:rPr>
              <a:t>Any questions or feedback?</a:t>
            </a:r>
          </a:p>
        </p:txBody>
      </p:sp>
      <p:pic>
        <p:nvPicPr>
          <p:cNvPr id="1026" name="Picture 2" descr="Thinking Kids Cartoon Images - Free Download on Freepik">
            <a:extLst>
              <a:ext uri="{FF2B5EF4-FFF2-40B4-BE49-F238E27FC236}">
                <a16:creationId xmlns:a16="http://schemas.microsoft.com/office/drawing/2014/main" id="{BF86AEE3-587A-016D-542B-FDF28A9C75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0975" y="3581400"/>
            <a:ext cx="2981325" cy="2471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009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29ff364-84dd-4559-8c89-48e20814f827">
      <Terms xmlns="http://schemas.microsoft.com/office/infopath/2007/PartnerControls"/>
    </lcf76f155ced4ddcb4097134ff3c332f>
    <TaxCatchAll xmlns="f7b40146-a59c-49be-a423-95bcbf8b97fd" xsi:nil="true"/>
    <_dlc_DocId xmlns="f7b40146-a59c-49be-a423-95bcbf8b97fd">JZV43UA374RH-636152314-417004</_dlc_DocId>
    <_dlc_DocIdUrl xmlns="f7b40146-a59c-49be-a423-95bcbf8b97fd">
      <Url>https://9382240.sharepoint.com/sites/StaffDrive/_layouts/15/DocIdRedir.aspx?ID=JZV43UA374RH-636152314-417004</Url>
      <Description>JZV43UA374RH-636152314-417004</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906A055CF0DE249AB593F91A561ED16" ma:contentTypeVersion="16" ma:contentTypeDescription="Create a new document." ma:contentTypeScope="" ma:versionID="92a46e178015fd49a75c11cf0f3413c3">
  <xsd:schema xmlns:xsd="http://www.w3.org/2001/XMLSchema" xmlns:xs="http://www.w3.org/2001/XMLSchema" xmlns:p="http://schemas.microsoft.com/office/2006/metadata/properties" xmlns:ns2="f7b40146-a59c-49be-a423-95bcbf8b97fd" xmlns:ns3="429ff364-84dd-4559-8c89-48e20814f827" targetNamespace="http://schemas.microsoft.com/office/2006/metadata/properties" ma:root="true" ma:fieldsID="d1c5b9d110256f6ff3fdf7ac3b7d0d3c" ns2:_="" ns3:_="">
    <xsd:import namespace="f7b40146-a59c-49be-a423-95bcbf8b97fd"/>
    <xsd:import namespace="429ff364-84dd-4559-8c89-48e20814f82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b40146-a59c-49be-a423-95bcbf8b97f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0" nillable="true" ma:displayName="Taxonomy Catch All Column" ma:hidden="true" ma:list="{07ea4f6c-d05d-45ae-b372-d2a1f0c398b4}" ma:internalName="TaxCatchAll" ma:showField="CatchAllData" ma:web="f7b40146-a59c-49be-a423-95bcbf8b97fd">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9ff364-84dd-4559-8c89-48e20814f82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88d1ed0-86dd-482d-bbf0-b3e1bd6eb85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E2C599-62F1-4B9C-8A6B-EACA6F199A24}">
  <ds:schemaRefs>
    <ds:schemaRef ds:uri="http://schemas.openxmlformats.org/package/2006/metadata/core-properties"/>
    <ds:schemaRef ds:uri="http://purl.org/dc/elements/1.1/"/>
    <ds:schemaRef ds:uri="http://purl.org/dc/dcmitype/"/>
    <ds:schemaRef ds:uri="429ff364-84dd-4559-8c89-48e20814f827"/>
    <ds:schemaRef ds:uri="http://purl.org/dc/terms/"/>
    <ds:schemaRef ds:uri="http://schemas.microsoft.com/office/2006/documentManagement/types"/>
    <ds:schemaRef ds:uri="http://schemas.microsoft.com/office/infopath/2007/PartnerControls"/>
    <ds:schemaRef ds:uri="f7b40146-a59c-49be-a423-95bcbf8b97fd"/>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A89FFD4-CB23-4CDF-AEA8-C653B13244E9}">
  <ds:schemaRefs>
    <ds:schemaRef ds:uri="429ff364-84dd-4559-8c89-48e20814f827"/>
    <ds:schemaRef ds:uri="f7b40146-a59c-49be-a423-95bcbf8b97f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84A7227-36D9-4FCC-90C5-65E56E35D296}">
  <ds:schemaRefs>
    <ds:schemaRef ds:uri="http://schemas.microsoft.com/sharepoint/events"/>
  </ds:schemaRefs>
</ds:datastoreItem>
</file>

<file path=customXml/itemProps4.xml><?xml version="1.0" encoding="utf-8"?>
<ds:datastoreItem xmlns:ds="http://schemas.openxmlformats.org/officeDocument/2006/customXml" ds:itemID="{F0C4CFA9-99DA-4132-8CEC-15B81168939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1685</Words>
  <Application>Microsoft Office PowerPoint</Application>
  <PresentationFormat>Widescreen</PresentationFormat>
  <Paragraphs>133</Paragraphs>
  <Slides>28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Arial Black</vt:lpstr>
      <vt:lpstr>Calibri</vt:lpstr>
      <vt:lpstr>Calibri Light</vt:lpstr>
      <vt:lpstr>Sassoon Primary</vt:lpstr>
      <vt:lpstr>SassoonPrimaryInfant</vt:lpstr>
      <vt:lpstr>Office Theme</vt:lpstr>
      <vt:lpstr>Six Weeks in Reception </vt:lpstr>
      <vt:lpstr>PowerPoint Presentation</vt:lpstr>
      <vt:lpstr>Our Reception Ethos</vt:lpstr>
      <vt:lpstr>We build upon the foundations of your child’s learning in Nursery…</vt:lpstr>
      <vt:lpstr>PowerPoint Presentation</vt:lpstr>
      <vt:lpstr>PowerPoint Presentation</vt:lpstr>
      <vt:lpstr>PowerPoint Presentation</vt:lpstr>
      <vt:lpstr>PowerPoint Presentation</vt:lpstr>
      <vt:lpstr>How does my child learn in Reception?</vt:lpstr>
      <vt:lpstr>Structured learning time (Whole class, group work, one to one work)</vt:lpstr>
      <vt:lpstr>Discovery time (Play and child-initiated learning)</vt:lpstr>
      <vt:lpstr>PowerPoint Presentation</vt:lpstr>
      <vt:lpstr>PowerPoint Presentation</vt:lpstr>
      <vt:lpstr>Our morning </vt:lpstr>
      <vt:lpstr>Our afternoon</vt:lpstr>
      <vt:lpstr>PowerPoint Presentation</vt:lpstr>
      <vt:lpstr>How will your child learn to read?</vt:lpstr>
      <vt:lpstr>PowerPoint Presentation</vt:lpstr>
      <vt:lpstr>PowerPoint Presentation</vt:lpstr>
      <vt:lpstr>Reading a book at the right level</vt:lpstr>
      <vt:lpstr>Books going home</vt:lpstr>
      <vt:lpstr>How will my child learn to write?</vt:lpstr>
      <vt:lpstr>PowerPoint Presentation</vt:lpstr>
      <vt:lpstr>PowerPoint Presentation</vt:lpstr>
      <vt:lpstr>PowerPoint Presentation</vt:lpstr>
      <vt:lpstr>PowerPoint Presentation</vt:lpstr>
      <vt:lpstr>How can I support my child at home?</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Six Weeks in Reception</dc:title>
  <dc:creator>Lea Kelly</dc:creator>
  <cp:lastModifiedBy>Lea Kelly</cp:lastModifiedBy>
  <cp:revision>1</cp:revision>
  <dcterms:created xsi:type="dcterms:W3CDTF">2022-10-11T16:19:42Z</dcterms:created>
  <dcterms:modified xsi:type="dcterms:W3CDTF">2025-10-23T15:05:52Z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0x0101008906A055CF0DE249AB593F91A561ED16</vt:lpwstr>
  </property>
  <property fmtid="{D5CDD505-2E9C-101B-9397-08002B2CF9AE}" pid="3" name="MediaServiceImageTags">
    <vt:lpwstr/>
  </property>
  <property fmtid="{D5CDD505-2E9C-101B-9397-08002B2CF9AE}" pid="4" name="_dlc_DocIdItemGuid">
    <vt:lpwstr>3cc0efc2-7317-4fa6-8435-33ecfa82a060</vt:lpwstr>
  </property>
</Properties>
</file>